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Roboto Slab"/>
      <p:regular r:id="rId19"/>
      <p:bold r:id="rId20"/>
    </p:embeddedFont>
    <p:embeddedFont>
      <p:font typeface="Roboto Thin"/>
      <p:regular r:id="rId21"/>
      <p:bold r:id="rId22"/>
      <p:italic r:id="rId23"/>
      <p:boldItalic r:id="rId24"/>
    </p:embeddedFont>
    <p:embeddedFont>
      <p:font typeface="Roboto"/>
      <p:regular r:id="rId25"/>
      <p:bold r:id="rId26"/>
      <p:italic r:id="rId27"/>
      <p:boldItalic r:id="rId28"/>
    </p:embeddedFont>
    <p:embeddedFont>
      <p:font typeface="Nunito ExtraLight"/>
      <p:regular r:id="rId29"/>
      <p:bold r:id="rId30"/>
      <p:italic r:id="rId31"/>
      <p:boldItalic r:id="rId32"/>
    </p:embeddedFont>
    <p:embeddedFont>
      <p:font typeface="Dancing Script"/>
      <p:regular r:id="rId33"/>
      <p:bold r:id="rId34"/>
    </p:embeddedFont>
    <p:embeddedFont>
      <p:font typeface="Comfortaa"/>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9798253-3193-4964-9964-71CE97414F45}">
  <a:tblStyle styleId="{49798253-3193-4964-9964-71CE97414F4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Slab-bold.fntdata"/><Relationship Id="rId22" Type="http://schemas.openxmlformats.org/officeDocument/2006/relationships/font" Target="fonts/RobotoThin-bold.fntdata"/><Relationship Id="rId21" Type="http://schemas.openxmlformats.org/officeDocument/2006/relationships/font" Target="fonts/RobotoThin-regular.fntdata"/><Relationship Id="rId24" Type="http://schemas.openxmlformats.org/officeDocument/2006/relationships/font" Target="fonts/RobotoThin-boldItalic.fntdata"/><Relationship Id="rId23" Type="http://schemas.openxmlformats.org/officeDocument/2006/relationships/font" Target="fonts/RobotoThin-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ExtraLigh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ExtraLight-italic.fntdata"/><Relationship Id="rId30" Type="http://schemas.openxmlformats.org/officeDocument/2006/relationships/font" Target="fonts/NunitoExtraLight-bold.fntdata"/><Relationship Id="rId11" Type="http://schemas.openxmlformats.org/officeDocument/2006/relationships/slide" Target="slides/slide5.xml"/><Relationship Id="rId33" Type="http://schemas.openxmlformats.org/officeDocument/2006/relationships/font" Target="fonts/DancingScript-regular.fntdata"/><Relationship Id="rId10" Type="http://schemas.openxmlformats.org/officeDocument/2006/relationships/slide" Target="slides/slide4.xml"/><Relationship Id="rId32" Type="http://schemas.openxmlformats.org/officeDocument/2006/relationships/font" Target="fonts/NunitoExtraLight-boldItalic.fntdata"/><Relationship Id="rId13" Type="http://schemas.openxmlformats.org/officeDocument/2006/relationships/slide" Target="slides/slide7.xml"/><Relationship Id="rId35" Type="http://schemas.openxmlformats.org/officeDocument/2006/relationships/font" Target="fonts/Comfortaa-regular.fntdata"/><Relationship Id="rId12" Type="http://schemas.openxmlformats.org/officeDocument/2006/relationships/slide" Target="slides/slide6.xml"/><Relationship Id="rId34" Type="http://schemas.openxmlformats.org/officeDocument/2006/relationships/font" Target="fonts/DancingScript-bold.fntdata"/><Relationship Id="rId15" Type="http://schemas.openxmlformats.org/officeDocument/2006/relationships/slide" Target="slides/slide9.xml"/><Relationship Id="rId14" Type="http://schemas.openxmlformats.org/officeDocument/2006/relationships/slide" Target="slides/slide8.xml"/><Relationship Id="rId36" Type="http://schemas.openxmlformats.org/officeDocument/2006/relationships/font" Target="fonts/Comfortaa-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Slab-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c6f75fce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c6f75fce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6f75fce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6f75fce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07b85cdf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07b85cdf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134a46d4e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134a46d4e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c6f75fce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c6f75fce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c6f75fce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6f75fce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c6f75fceb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c6f75fce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107b85cdf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107b85cdf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107b85cdf0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107b85cdf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134a46d4e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134a46d4e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c6f75fceb_0_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c6f75fce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107b85cdf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107b85cdf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ucsc.zoom.us/j/99742634308?pwd=UXJnVnk5eXNpUExUTVZuUVBwZEROQT09" TargetMode="External"/><Relationship Id="rId4" Type="http://schemas.openxmlformats.org/officeDocument/2006/relationships/hyperlink" Target="https://discord.gg/wv5w7gebXZ"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1680300" y="704050"/>
            <a:ext cx="5783400" cy="1211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Welcome to The Physics Department </a:t>
            </a:r>
            <a:endParaRPr/>
          </a:p>
        </p:txBody>
      </p:sp>
      <p:sp>
        <p:nvSpPr>
          <p:cNvPr id="55" name="Google Shape;55;p13"/>
          <p:cNvSpPr txBox="1"/>
          <p:nvPr/>
        </p:nvSpPr>
        <p:spPr>
          <a:xfrm>
            <a:off x="1529400" y="3087875"/>
            <a:ext cx="6085200" cy="908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dk1"/>
                </a:solidFill>
                <a:latin typeface="Roboto Slab"/>
                <a:ea typeface="Roboto Slab"/>
                <a:cs typeface="Roboto Slab"/>
                <a:sym typeface="Roboto Slab"/>
              </a:rPr>
              <a:t>Advising: Available over Zoom</a:t>
            </a:r>
            <a:endParaRPr sz="2400">
              <a:solidFill>
                <a:schemeClr val="dk1"/>
              </a:solidFill>
              <a:latin typeface="Roboto Slab"/>
              <a:ea typeface="Roboto Slab"/>
              <a:cs typeface="Roboto Slab"/>
              <a:sym typeface="Roboto Slab"/>
            </a:endParaRPr>
          </a:p>
          <a:p>
            <a:pPr indent="0" lvl="0" marL="0" rtl="0" algn="ctr">
              <a:spcBef>
                <a:spcPts val="0"/>
              </a:spcBef>
              <a:spcAft>
                <a:spcPts val="0"/>
              </a:spcAft>
              <a:buNone/>
            </a:pPr>
            <a:r>
              <a:t/>
            </a:r>
            <a:endParaRPr sz="500">
              <a:solidFill>
                <a:schemeClr val="dk1"/>
              </a:solidFill>
              <a:latin typeface="Roboto Slab"/>
              <a:ea typeface="Roboto Slab"/>
              <a:cs typeface="Roboto Slab"/>
              <a:sym typeface="Roboto Slab"/>
            </a:endParaRPr>
          </a:p>
          <a:p>
            <a:pPr indent="0" lvl="0" marL="0" rtl="0" algn="ctr">
              <a:spcBef>
                <a:spcPts val="0"/>
              </a:spcBef>
              <a:spcAft>
                <a:spcPts val="0"/>
              </a:spcAft>
              <a:buNone/>
            </a:pPr>
            <a:r>
              <a:rPr lang="en" sz="1800">
                <a:solidFill>
                  <a:schemeClr val="dk1"/>
                </a:solidFill>
                <a:latin typeface="Roboto Slab"/>
                <a:ea typeface="Roboto Slab"/>
                <a:cs typeface="Roboto Slab"/>
                <a:sym typeface="Roboto Slab"/>
              </a:rPr>
              <a:t>Log in to </a:t>
            </a:r>
            <a:r>
              <a:rPr b="1" lang="en" sz="1800">
                <a:solidFill>
                  <a:srgbClr val="FFD966"/>
                </a:solidFill>
                <a:latin typeface="Roboto Slab"/>
                <a:ea typeface="Roboto Slab"/>
                <a:cs typeface="Roboto Slab"/>
                <a:sym typeface="Roboto Slab"/>
              </a:rPr>
              <a:t>Slug Success</a:t>
            </a:r>
            <a:r>
              <a:rPr lang="en" sz="1800">
                <a:solidFill>
                  <a:schemeClr val="dk1"/>
                </a:solidFill>
                <a:latin typeface="Roboto Slab"/>
                <a:ea typeface="Roboto Slab"/>
                <a:cs typeface="Roboto Slab"/>
                <a:sym typeface="Roboto Slab"/>
              </a:rPr>
              <a:t> to make an appointment!</a:t>
            </a:r>
            <a:endParaRPr sz="1800">
              <a:solidFill>
                <a:schemeClr val="dk1"/>
              </a:solidFill>
              <a:latin typeface="Roboto Slab"/>
              <a:ea typeface="Roboto Slab"/>
              <a:cs typeface="Roboto Slab"/>
              <a:sym typeface="Roboto Slab"/>
            </a:endParaRPr>
          </a:p>
        </p:txBody>
      </p:sp>
      <p:sp>
        <p:nvSpPr>
          <p:cNvPr id="56" name="Google Shape;56;p13"/>
          <p:cNvSpPr txBox="1"/>
          <p:nvPr/>
        </p:nvSpPr>
        <p:spPr>
          <a:xfrm>
            <a:off x="1529400" y="1969750"/>
            <a:ext cx="60852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chemeClr val="accent5"/>
                </a:solidFill>
              </a:rPr>
              <a:t>Monday - Friday: </a:t>
            </a:r>
            <a:endParaRPr b="1" sz="2200">
              <a:solidFill>
                <a:schemeClr val="accent5"/>
              </a:solidFill>
            </a:endParaRPr>
          </a:p>
          <a:p>
            <a:pPr indent="0" lvl="0" marL="0" rtl="0" algn="ctr">
              <a:spcBef>
                <a:spcPts val="0"/>
              </a:spcBef>
              <a:spcAft>
                <a:spcPts val="0"/>
              </a:spcAft>
              <a:buNone/>
            </a:pPr>
            <a:r>
              <a:rPr b="1" lang="en" sz="2200">
                <a:solidFill>
                  <a:schemeClr val="accent5"/>
                </a:solidFill>
              </a:rPr>
              <a:t>9:00am - 12:00pm and 1:00pm - 4:00pm</a:t>
            </a:r>
            <a:endParaRPr b="1" sz="2200">
              <a:solidFill>
                <a:schemeClr val="accent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2"/>
          <p:cNvSpPr txBox="1"/>
          <p:nvPr>
            <p:ph idx="4294967295" type="title"/>
          </p:nvPr>
        </p:nvSpPr>
        <p:spPr>
          <a:xfrm>
            <a:off x="5124200" y="322150"/>
            <a:ext cx="3774000" cy="1643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rgbClr val="3C78D8"/>
                </a:solidFill>
              </a:rPr>
              <a:t>ACS for BIPOC Women in</a:t>
            </a:r>
            <a:r>
              <a:rPr lang="en">
                <a:solidFill>
                  <a:srgbClr val="3C78D8"/>
                </a:solidFill>
              </a:rPr>
              <a:t> Physics and </a:t>
            </a:r>
            <a:r>
              <a:rPr lang="en">
                <a:solidFill>
                  <a:srgbClr val="3C78D8"/>
                </a:solidFill>
              </a:rPr>
              <a:t>Astronomy</a:t>
            </a:r>
            <a:endParaRPr>
              <a:solidFill>
                <a:srgbClr val="3C78D8"/>
              </a:solidFill>
            </a:endParaRPr>
          </a:p>
        </p:txBody>
      </p:sp>
      <p:pic>
        <p:nvPicPr>
          <p:cNvPr id="158" name="Google Shape;158;p22"/>
          <p:cNvPicPr preferRelativeResize="0"/>
          <p:nvPr/>
        </p:nvPicPr>
        <p:blipFill>
          <a:blip r:embed="rId3">
            <a:alphaModFix/>
          </a:blip>
          <a:stretch>
            <a:fillRect/>
          </a:stretch>
        </p:blipFill>
        <p:spPr>
          <a:xfrm>
            <a:off x="614150" y="616450"/>
            <a:ext cx="3957851" cy="3972593"/>
          </a:xfrm>
          <a:prstGeom prst="rect">
            <a:avLst/>
          </a:prstGeom>
          <a:noFill/>
          <a:ln>
            <a:noFill/>
          </a:ln>
        </p:spPr>
      </p:pic>
      <p:sp>
        <p:nvSpPr>
          <p:cNvPr id="159" name="Google Shape;159;p22"/>
          <p:cNvSpPr txBox="1"/>
          <p:nvPr>
            <p:ph idx="4294967295" type="body"/>
          </p:nvPr>
        </p:nvSpPr>
        <p:spPr>
          <a:xfrm>
            <a:off x="5124200" y="2571750"/>
            <a:ext cx="3708000" cy="231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400"/>
              <a:t>Visit the website </a:t>
            </a:r>
            <a:r>
              <a:rPr lang="en" sz="2000"/>
              <a:t>https://ucscwocjc.wixsite.com/acounterspace</a:t>
            </a:r>
            <a:r>
              <a:rPr lang="en" sz="2400"/>
              <a:t>    </a:t>
            </a:r>
            <a:endParaRPr sz="2400"/>
          </a:p>
          <a:p>
            <a:pPr indent="0" lvl="0" marL="0" rtl="0" algn="ctr">
              <a:spcBef>
                <a:spcPts val="0"/>
              </a:spcBef>
              <a:spcAft>
                <a:spcPts val="0"/>
              </a:spcAft>
              <a:buNone/>
            </a:pPr>
            <a:r>
              <a:rPr lang="en" sz="2400"/>
              <a:t>For upcoming event and meeting details</a:t>
            </a:r>
            <a:endParaRPr sz="2400"/>
          </a:p>
        </p:txBody>
      </p:sp>
      <p:pic>
        <p:nvPicPr>
          <p:cNvPr id="160" name="Google Shape;160;p22"/>
          <p:cNvPicPr preferRelativeResize="0"/>
          <p:nvPr/>
        </p:nvPicPr>
        <p:blipFill>
          <a:blip r:embed="rId4">
            <a:alphaModFix/>
          </a:blip>
          <a:stretch>
            <a:fillRect/>
          </a:stretch>
        </p:blipFill>
        <p:spPr>
          <a:xfrm>
            <a:off x="203475" y="260400"/>
            <a:ext cx="4614175" cy="4622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3"/>
          <p:cNvSpPr txBox="1"/>
          <p:nvPr>
            <p:ph type="title"/>
          </p:nvPr>
        </p:nvSpPr>
        <p:spPr>
          <a:xfrm>
            <a:off x="380950" y="299325"/>
            <a:ext cx="8368200" cy="9678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lang="en" sz="3700">
                <a:solidFill>
                  <a:srgbClr val="F1C232"/>
                </a:solidFill>
              </a:rPr>
              <a:t>Physics Forum</a:t>
            </a:r>
            <a:endParaRPr sz="3700">
              <a:solidFill>
                <a:srgbClr val="F1C232"/>
              </a:solidFill>
            </a:endParaRPr>
          </a:p>
        </p:txBody>
      </p:sp>
      <p:sp>
        <p:nvSpPr>
          <p:cNvPr id="166" name="Google Shape;166;p23"/>
          <p:cNvSpPr txBox="1"/>
          <p:nvPr>
            <p:ph idx="1" type="body"/>
          </p:nvPr>
        </p:nvSpPr>
        <p:spPr>
          <a:xfrm>
            <a:off x="387900" y="1282725"/>
            <a:ext cx="8368200" cy="483900"/>
          </a:xfrm>
          <a:prstGeom prst="rect">
            <a:avLst/>
          </a:prstGeom>
        </p:spPr>
        <p:txBody>
          <a:bodyPr anchorCtr="0" anchor="t" bIns="91425" lIns="91425" spcFirstLastPara="1" rIns="91425" wrap="square" tIns="91425">
            <a:normAutofit/>
          </a:bodyPr>
          <a:lstStyle/>
          <a:p>
            <a:pPr indent="0" lvl="0" marL="0" rtl="0" algn="ctr">
              <a:lnSpc>
                <a:spcPct val="150000"/>
              </a:lnSpc>
              <a:spcBef>
                <a:spcPts val="0"/>
              </a:spcBef>
              <a:spcAft>
                <a:spcPts val="1000"/>
              </a:spcAft>
              <a:buNone/>
            </a:pPr>
            <a:r>
              <a:rPr b="1" lang="en">
                <a:latin typeface="Times New Roman"/>
                <a:ea typeface="Times New Roman"/>
                <a:cs typeface="Times New Roman"/>
                <a:sym typeface="Times New Roman"/>
              </a:rPr>
              <a:t>Tuesday’s 2-3 PM			ISB Courtyard			Snacks Provided</a:t>
            </a:r>
            <a:endParaRPr/>
          </a:p>
        </p:txBody>
      </p:sp>
      <p:cxnSp>
        <p:nvCxnSpPr>
          <p:cNvPr id="167" name="Google Shape;167;p23"/>
          <p:cNvCxnSpPr/>
          <p:nvPr/>
        </p:nvCxnSpPr>
        <p:spPr>
          <a:xfrm flipH="1" rot="10800000">
            <a:off x="390250" y="1267125"/>
            <a:ext cx="8349600" cy="15600"/>
          </a:xfrm>
          <a:prstGeom prst="straightConnector1">
            <a:avLst/>
          </a:prstGeom>
          <a:noFill/>
          <a:ln cap="flat" cmpd="sng" w="28575">
            <a:solidFill>
              <a:schemeClr val="accent4"/>
            </a:solidFill>
            <a:prstDash val="solid"/>
            <a:round/>
            <a:headEnd len="med" w="med" type="none"/>
            <a:tailEnd len="med" w="med" type="none"/>
          </a:ln>
        </p:spPr>
      </p:cxnSp>
      <p:sp>
        <p:nvSpPr>
          <p:cNvPr id="168" name="Google Shape;168;p23"/>
          <p:cNvSpPr txBox="1"/>
          <p:nvPr/>
        </p:nvSpPr>
        <p:spPr>
          <a:xfrm>
            <a:off x="938350" y="2571750"/>
            <a:ext cx="7399200" cy="22371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lang="en">
                <a:solidFill>
                  <a:schemeClr val="dk1"/>
                </a:solidFill>
                <a:latin typeface="Times New Roman"/>
                <a:ea typeface="Times New Roman"/>
                <a:cs typeface="Times New Roman"/>
                <a:sym typeface="Times New Roman"/>
              </a:rPr>
              <a:t>A weekly, informal meeting for physics graduates, undergraduates, and enthusiasts, aiming to promote an atmosphere of inclusion in the Physics department, and encourage discussion between physicists of all levels. Discuss any number of topics like homework help, physics colloquia, graduate school applications, research opportunities, outreach opportunities, programming, LaTeX, puzzles, math, philosophy… and really, nothing is off the table.</a:t>
            </a:r>
            <a:endParaRPr>
              <a:solidFill>
                <a:schemeClr val="dk1"/>
              </a:solidFill>
              <a:latin typeface="Times New Roman"/>
              <a:ea typeface="Times New Roman"/>
              <a:cs typeface="Times New Roman"/>
              <a:sym typeface="Times New Roman"/>
            </a:endParaRPr>
          </a:p>
          <a:p>
            <a:pPr indent="0" lvl="0" marL="0" rtl="0" algn="ctr">
              <a:lnSpc>
                <a:spcPct val="150000"/>
              </a:lnSpc>
              <a:spcBef>
                <a:spcPts val="1000"/>
              </a:spcBef>
              <a:spcAft>
                <a:spcPts val="1000"/>
              </a:spcAft>
              <a:buNone/>
            </a:pPr>
            <a:r>
              <a:rPr lang="en" sz="2000">
                <a:solidFill>
                  <a:schemeClr val="dk1"/>
                </a:solidFill>
                <a:latin typeface="Times New Roman"/>
                <a:ea typeface="Times New Roman"/>
                <a:cs typeface="Times New Roman"/>
                <a:sym typeface="Times New Roman"/>
              </a:rPr>
              <a:t>Everyone is welcome!</a:t>
            </a:r>
            <a:endParaRPr/>
          </a:p>
        </p:txBody>
      </p:sp>
      <p:pic>
        <p:nvPicPr>
          <p:cNvPr id="169" name="Google Shape;169;p23"/>
          <p:cNvPicPr preferRelativeResize="0"/>
          <p:nvPr/>
        </p:nvPicPr>
        <p:blipFill rotWithShape="1">
          <a:blip r:embed="rId3">
            <a:alphaModFix/>
          </a:blip>
          <a:srcRect b="22207" l="0" r="0" t="49181"/>
          <a:stretch/>
        </p:blipFill>
        <p:spPr>
          <a:xfrm>
            <a:off x="390250" y="1766625"/>
            <a:ext cx="8495400" cy="8051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4"/>
          <p:cNvPicPr preferRelativeResize="0"/>
          <p:nvPr/>
        </p:nvPicPr>
        <p:blipFill>
          <a:blip r:embed="rId3">
            <a:alphaModFix amt="7000"/>
          </a:blip>
          <a:stretch>
            <a:fillRect/>
          </a:stretch>
        </p:blipFill>
        <p:spPr>
          <a:xfrm>
            <a:off x="0" y="0"/>
            <a:ext cx="9144000" cy="5143500"/>
          </a:xfrm>
          <a:prstGeom prst="rect">
            <a:avLst/>
          </a:prstGeom>
          <a:noFill/>
          <a:ln>
            <a:noFill/>
          </a:ln>
        </p:spPr>
      </p:pic>
      <p:sp>
        <p:nvSpPr>
          <p:cNvPr id="175" name="Google Shape;175;p24"/>
          <p:cNvSpPr txBox="1"/>
          <p:nvPr>
            <p:ph type="title"/>
          </p:nvPr>
        </p:nvSpPr>
        <p:spPr>
          <a:xfrm>
            <a:off x="265500" y="538550"/>
            <a:ext cx="4045200" cy="1717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No Jargon Talk Series</a:t>
            </a:r>
            <a:endParaRPr/>
          </a:p>
        </p:txBody>
      </p:sp>
      <p:sp>
        <p:nvSpPr>
          <p:cNvPr id="176" name="Google Shape;176;p24"/>
          <p:cNvSpPr txBox="1"/>
          <p:nvPr>
            <p:ph idx="1" type="subTitle"/>
          </p:nvPr>
        </p:nvSpPr>
        <p:spPr>
          <a:xfrm>
            <a:off x="265500" y="2388325"/>
            <a:ext cx="4045200" cy="2138700"/>
          </a:xfrm>
          <a:prstGeom prst="rect">
            <a:avLst/>
          </a:prstGeom>
        </p:spPr>
        <p:txBody>
          <a:bodyPr anchorCtr="0" anchor="t" bIns="91425" lIns="91425" spcFirstLastPara="1" rIns="91425" wrap="square" tIns="91425">
            <a:normAutofit/>
          </a:bodyPr>
          <a:lstStyle/>
          <a:p>
            <a:pPr indent="0" lvl="0" marL="0" rtl="0" algn="ctr">
              <a:lnSpc>
                <a:spcPct val="100000"/>
              </a:lnSpc>
              <a:spcBef>
                <a:spcPts val="0"/>
              </a:spcBef>
              <a:spcAft>
                <a:spcPts val="0"/>
              </a:spcAft>
              <a:buNone/>
            </a:pPr>
            <a:r>
              <a:rPr lang="en" sz="2000"/>
              <a:t>E</a:t>
            </a:r>
            <a:r>
              <a:rPr lang="en" sz="2000"/>
              <a:t>very Other Tuesday </a:t>
            </a:r>
            <a:endParaRPr sz="2000"/>
          </a:p>
          <a:p>
            <a:pPr indent="0" lvl="0" marL="0" rtl="0" algn="ctr">
              <a:lnSpc>
                <a:spcPct val="100000"/>
              </a:lnSpc>
              <a:spcBef>
                <a:spcPts val="0"/>
              </a:spcBef>
              <a:spcAft>
                <a:spcPts val="0"/>
              </a:spcAft>
              <a:buNone/>
            </a:pPr>
            <a:r>
              <a:rPr lang="en" sz="2000"/>
              <a:t>at 3:00 - 4:00 pm</a:t>
            </a:r>
            <a:endParaRPr sz="2000"/>
          </a:p>
          <a:p>
            <a:pPr indent="0" lvl="0" marL="0" rtl="0" algn="ctr">
              <a:lnSpc>
                <a:spcPct val="100000"/>
              </a:lnSpc>
              <a:spcBef>
                <a:spcPts val="0"/>
              </a:spcBef>
              <a:spcAft>
                <a:spcPts val="0"/>
              </a:spcAft>
              <a:buNone/>
            </a:pPr>
            <a:r>
              <a:t/>
            </a:r>
            <a:endParaRPr sz="2000"/>
          </a:p>
          <a:p>
            <a:pPr indent="0" lvl="0" marL="0" rtl="0" algn="ctr">
              <a:spcBef>
                <a:spcPts val="0"/>
              </a:spcBef>
              <a:spcAft>
                <a:spcPts val="0"/>
              </a:spcAft>
              <a:buNone/>
            </a:pPr>
            <a:r>
              <a:rPr lang="en"/>
              <a:t>Center for Adaptive Optics Lounge and Zoom</a:t>
            </a:r>
            <a:endParaRPr sz="1200"/>
          </a:p>
        </p:txBody>
      </p:sp>
      <p:sp>
        <p:nvSpPr>
          <p:cNvPr id="177" name="Google Shape;177;p24"/>
          <p:cNvSpPr txBox="1"/>
          <p:nvPr>
            <p:ph idx="2" type="body"/>
          </p:nvPr>
        </p:nvSpPr>
        <p:spPr>
          <a:xfrm>
            <a:off x="4939500" y="577575"/>
            <a:ext cx="3837000" cy="41676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0"/>
              </a:spcAft>
              <a:buNone/>
            </a:pPr>
            <a:r>
              <a:rPr lang="en" sz="1400">
                <a:solidFill>
                  <a:schemeClr val="accent5"/>
                </a:solidFill>
              </a:rPr>
              <a:t>The Outreach Task Force is proud to present the UCSC Physics No-Jargon Talk Series. Particularly geared towards undergrads, these biweekly talks feature the cutting edge research at UCSC and beyond, delivered without using jargon. </a:t>
            </a:r>
            <a:endParaRPr sz="1400">
              <a:solidFill>
                <a:schemeClr val="accent5"/>
              </a:solidFill>
            </a:endParaRPr>
          </a:p>
          <a:p>
            <a:pPr indent="0" lvl="0" marL="0" rtl="0" algn="ctr">
              <a:lnSpc>
                <a:spcPct val="115000"/>
              </a:lnSpc>
              <a:spcBef>
                <a:spcPts val="0"/>
              </a:spcBef>
              <a:spcAft>
                <a:spcPts val="0"/>
              </a:spcAft>
              <a:buNone/>
            </a:pPr>
            <a:r>
              <a:t/>
            </a:r>
            <a:endParaRPr sz="1400">
              <a:solidFill>
                <a:schemeClr val="accent5"/>
              </a:solidFill>
            </a:endParaRPr>
          </a:p>
          <a:p>
            <a:pPr indent="0" lvl="0" marL="0" rtl="0" algn="ctr">
              <a:lnSpc>
                <a:spcPct val="115000"/>
              </a:lnSpc>
              <a:spcBef>
                <a:spcPts val="0"/>
              </a:spcBef>
              <a:spcAft>
                <a:spcPts val="0"/>
              </a:spcAft>
              <a:buNone/>
            </a:pPr>
            <a:r>
              <a:rPr lang="en" sz="1400">
                <a:solidFill>
                  <a:schemeClr val="accent5"/>
                </a:solidFill>
              </a:rPr>
              <a:t>If you are interested in learning more about research, seeking research opportunities, expanding your network, discussing science, or presenting your own project, come join in on the fun!</a:t>
            </a:r>
            <a:endParaRPr sz="1400">
              <a:solidFill>
                <a:schemeClr val="accent5"/>
              </a:solidFill>
            </a:endParaRPr>
          </a:p>
          <a:p>
            <a:pPr indent="0" lvl="0" marL="0" rtl="0" algn="ctr">
              <a:lnSpc>
                <a:spcPct val="115000"/>
              </a:lnSpc>
              <a:spcBef>
                <a:spcPts val="0"/>
              </a:spcBef>
              <a:spcAft>
                <a:spcPts val="0"/>
              </a:spcAft>
              <a:buNone/>
            </a:pPr>
            <a:r>
              <a:t/>
            </a:r>
            <a:endParaRPr sz="1200">
              <a:solidFill>
                <a:schemeClr val="accent5"/>
              </a:solidFill>
            </a:endParaRPr>
          </a:p>
          <a:p>
            <a:pPr indent="0" lvl="0" marL="0" rtl="0" algn="ctr">
              <a:lnSpc>
                <a:spcPct val="115000"/>
              </a:lnSpc>
              <a:spcBef>
                <a:spcPts val="0"/>
              </a:spcBef>
              <a:spcAft>
                <a:spcPts val="1200"/>
              </a:spcAft>
              <a:buNone/>
            </a:pPr>
            <a:r>
              <a:rPr lang="en"/>
              <a:t>Zoom at this URL: </a:t>
            </a:r>
            <a:r>
              <a:rPr lang="en" sz="1600" u="sng">
                <a:solidFill>
                  <a:schemeClr val="accent5"/>
                </a:solidFill>
                <a:latin typeface="Roboto Slab"/>
                <a:ea typeface="Roboto Slab"/>
                <a:cs typeface="Roboto Slab"/>
                <a:sym typeface="Roboto Slab"/>
              </a:rPr>
              <a:t>https://tinyurl.com/nojargontalks</a:t>
            </a:r>
            <a:endParaRPr sz="12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Important Dates for Winter Quarter 2022</a:t>
            </a:r>
            <a:endParaRPr/>
          </a:p>
        </p:txBody>
      </p:sp>
      <p:pic>
        <p:nvPicPr>
          <p:cNvPr id="62" name="Google Shape;62;p14"/>
          <p:cNvPicPr preferRelativeResize="0"/>
          <p:nvPr/>
        </p:nvPicPr>
        <p:blipFill>
          <a:blip r:embed="rId3">
            <a:alphaModFix/>
          </a:blip>
          <a:stretch>
            <a:fillRect/>
          </a:stretch>
        </p:blipFill>
        <p:spPr>
          <a:xfrm>
            <a:off x="6838875" y="3305575"/>
            <a:ext cx="2076525" cy="1609324"/>
          </a:xfrm>
          <a:prstGeom prst="rect">
            <a:avLst/>
          </a:prstGeom>
          <a:noFill/>
          <a:ln>
            <a:noFill/>
          </a:ln>
        </p:spPr>
      </p:pic>
      <p:sp>
        <p:nvSpPr>
          <p:cNvPr id="63" name="Google Shape;63;p14"/>
          <p:cNvSpPr/>
          <p:nvPr/>
        </p:nvSpPr>
        <p:spPr>
          <a:xfrm>
            <a:off x="1553175" y="1436100"/>
            <a:ext cx="5040900" cy="3093600"/>
          </a:xfrm>
          <a:prstGeom prst="rect">
            <a:avLst/>
          </a:prstGeom>
          <a:noFill/>
          <a:ln cap="flat" cmpd="sng" w="114300">
            <a:solidFill>
              <a:srgbClr val="07376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64" name="Google Shape;64;p14"/>
          <p:cNvGraphicFramePr/>
          <p:nvPr/>
        </p:nvGraphicFramePr>
        <p:xfrm>
          <a:off x="1553325" y="1432900"/>
          <a:ext cx="3000000" cy="3000000"/>
        </p:xfrm>
        <a:graphic>
          <a:graphicData uri="http://schemas.openxmlformats.org/drawingml/2006/table">
            <a:tbl>
              <a:tblPr>
                <a:solidFill>
                  <a:srgbClr val="FFFFFF"/>
                </a:solidFill>
                <a:tableStyleId>{49798253-3193-4964-9964-71CE97414F45}</a:tableStyleId>
              </a:tblPr>
              <a:tblGrid>
                <a:gridCol w="2233950"/>
                <a:gridCol w="2806825"/>
              </a:tblGrid>
              <a:tr h="10000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Quarter Begins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January 3</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Monday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28900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Instruction Begins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January 3</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Monday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12975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Holidays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January 17, February 21</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Monday, Monday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10000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Instruction Ends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March 11</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Friday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28585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Final Exams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March 14–18</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Monday–Friday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27805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Quarter Ends</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March 18</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Friday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r h="100000">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Holiday (not falling within the quarter)</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March 25</a:t>
                      </a:r>
                      <a:endParaRPr sz="1000">
                        <a:solidFill>
                          <a:srgbClr val="222222"/>
                        </a:solidFill>
                        <a:highlight>
                          <a:srgbClr val="FFFFFF"/>
                        </a:highlight>
                        <a:latin typeface="Roboto"/>
                        <a:ea typeface="Roboto"/>
                        <a:cs typeface="Roboto"/>
                        <a:sym typeface="Roboto"/>
                      </a:endParaRPr>
                    </a:p>
                    <a:p>
                      <a:pPr indent="0" lvl="0" marL="0" rtl="0" algn="ctr">
                        <a:lnSpc>
                          <a:spcPct val="100000"/>
                        </a:lnSpc>
                        <a:spcBef>
                          <a:spcPts val="0"/>
                        </a:spcBef>
                        <a:spcAft>
                          <a:spcPts val="0"/>
                        </a:spcAft>
                        <a:buNone/>
                      </a:pPr>
                      <a:r>
                        <a:rPr lang="en" sz="1000">
                          <a:solidFill>
                            <a:srgbClr val="222222"/>
                          </a:solidFill>
                          <a:highlight>
                            <a:srgbClr val="FFFFFF"/>
                          </a:highlight>
                          <a:latin typeface="Roboto"/>
                          <a:ea typeface="Roboto"/>
                          <a:cs typeface="Roboto"/>
                          <a:sym typeface="Roboto"/>
                        </a:rPr>
                        <a:t>Friday</a:t>
                      </a:r>
                      <a:endParaRPr sz="1000">
                        <a:solidFill>
                          <a:srgbClr val="222222"/>
                        </a:solidFill>
                        <a:highlight>
                          <a:srgbClr val="FFFFFF"/>
                        </a:highlight>
                        <a:latin typeface="Roboto"/>
                        <a:ea typeface="Roboto"/>
                        <a:cs typeface="Roboto"/>
                        <a:sym typeface="Roboto"/>
                      </a:endParaRPr>
                    </a:p>
                  </a:txBody>
                  <a:tcPr marT="68575" marB="68575" marR="304800" marL="91425" anchor="ctr">
                    <a:lnT cap="flat" cmpd="sng" w="9525">
                      <a:solidFill>
                        <a:srgbClr val="D3D2D1"/>
                      </a:solidFill>
                      <a:prstDash val="solid"/>
                      <a:round/>
                      <a:headEnd len="sm" w="sm" type="none"/>
                      <a:tailEnd len="sm" w="sm" type="none"/>
                    </a:lnT>
                    <a:lnB cap="flat" cmpd="sng" w="9525">
                      <a:solidFill>
                        <a:srgbClr val="D3D2D1"/>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Clr>
                <a:schemeClr val="dk2"/>
              </a:buClr>
              <a:buSzPts val="1100"/>
              <a:buNone/>
            </a:pPr>
            <a:r>
              <a:rPr b="1" lang="en" u="sng"/>
              <a:t>Undergraduate Advisor:</a:t>
            </a:r>
            <a:r>
              <a:rPr b="1" lang="en"/>
              <a:t> </a:t>
            </a:r>
            <a:endParaRPr b="1"/>
          </a:p>
          <a:p>
            <a:pPr indent="0" lvl="0" marL="0" rtl="0" algn="ctr">
              <a:spcBef>
                <a:spcPts val="0"/>
              </a:spcBef>
              <a:spcAft>
                <a:spcPts val="0"/>
              </a:spcAft>
              <a:buClr>
                <a:schemeClr val="dk2"/>
              </a:buClr>
              <a:buSzPts val="1100"/>
              <a:buNone/>
            </a:pPr>
            <a:r>
              <a:rPr lang="en"/>
              <a:t>Brandon Day physicsadvising@ucsc.edu           ISB Room 211</a:t>
            </a:r>
            <a:endParaRPr/>
          </a:p>
          <a:p>
            <a:pPr indent="0" lvl="0" marL="0" rtl="0" algn="ctr">
              <a:spcBef>
                <a:spcPts val="1200"/>
              </a:spcBef>
              <a:spcAft>
                <a:spcPts val="0"/>
              </a:spcAft>
              <a:buClr>
                <a:schemeClr val="dk2"/>
              </a:buClr>
              <a:buSzPts val="1100"/>
              <a:buNone/>
            </a:pPr>
            <a:r>
              <a:t/>
            </a:r>
            <a:endParaRPr/>
          </a:p>
          <a:p>
            <a:pPr indent="0" lvl="0" marL="0" rtl="0" algn="l">
              <a:lnSpc>
                <a:spcPct val="150000"/>
              </a:lnSpc>
              <a:spcBef>
                <a:spcPts val="0"/>
              </a:spcBef>
              <a:spcAft>
                <a:spcPts val="0"/>
              </a:spcAft>
              <a:buClr>
                <a:schemeClr val="dk2"/>
              </a:buClr>
              <a:buSzPts val="1100"/>
              <a:buNone/>
            </a:pPr>
            <a:r>
              <a:rPr b="1" lang="en" u="sng"/>
              <a:t>Graduate Advisor: </a:t>
            </a:r>
            <a:endParaRPr b="1" u="sng"/>
          </a:p>
          <a:p>
            <a:pPr indent="0" lvl="0" marL="0" rtl="0" algn="ctr">
              <a:spcBef>
                <a:spcPts val="0"/>
              </a:spcBef>
              <a:spcAft>
                <a:spcPts val="1200"/>
              </a:spcAft>
              <a:buClr>
                <a:schemeClr val="dk2"/>
              </a:buClr>
              <a:buSzPts val="1100"/>
              <a:buNone/>
            </a:pPr>
            <a:r>
              <a:rPr lang="en"/>
              <a:t>Amy Radovan physgradadvising@ucsc.edu        </a:t>
            </a:r>
            <a:r>
              <a:rPr lang="en"/>
              <a:t>ISB Room 207</a:t>
            </a:r>
            <a:endParaRPr/>
          </a:p>
        </p:txBody>
      </p:sp>
      <p:sp>
        <p:nvSpPr>
          <p:cNvPr id="70" name="Google Shape;70;p15"/>
          <p:cNvSpPr txBox="1"/>
          <p:nvPr>
            <p:ph type="title"/>
          </p:nvPr>
        </p:nvSpPr>
        <p:spPr>
          <a:xfrm>
            <a:off x="265500" y="724200"/>
            <a:ext cx="4045200" cy="13182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Physics Advising</a:t>
            </a:r>
            <a:endParaRPr/>
          </a:p>
        </p:txBody>
      </p:sp>
      <p:sp>
        <p:nvSpPr>
          <p:cNvPr id="71" name="Google Shape;71;p15"/>
          <p:cNvSpPr txBox="1"/>
          <p:nvPr/>
        </p:nvSpPr>
        <p:spPr>
          <a:xfrm>
            <a:off x="852825" y="2571750"/>
            <a:ext cx="30000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dk1"/>
                </a:solidFill>
                <a:latin typeface="Roboto Slab"/>
                <a:ea typeface="Roboto Slab"/>
                <a:cs typeface="Roboto Slab"/>
                <a:sym typeface="Roboto Slab"/>
              </a:rPr>
              <a:t>Log in to </a:t>
            </a:r>
            <a:r>
              <a:rPr b="1" lang="en" sz="1800">
                <a:solidFill>
                  <a:srgbClr val="FFD966"/>
                </a:solidFill>
                <a:latin typeface="Roboto Slab"/>
                <a:ea typeface="Roboto Slab"/>
                <a:cs typeface="Roboto Slab"/>
                <a:sym typeface="Roboto Slab"/>
              </a:rPr>
              <a:t>Slug Success</a:t>
            </a:r>
            <a:r>
              <a:rPr lang="en" sz="1800">
                <a:solidFill>
                  <a:schemeClr val="dk1"/>
                </a:solidFill>
                <a:latin typeface="Roboto Slab"/>
                <a:ea typeface="Roboto Slab"/>
                <a:cs typeface="Roboto Slab"/>
                <a:sym typeface="Roboto Slab"/>
              </a:rPr>
              <a:t> to make an appointment!</a:t>
            </a:r>
            <a:endParaRPr sz="1800">
              <a:solidFill>
                <a:schemeClr val="dk1"/>
              </a:solidFill>
              <a:latin typeface="Roboto Slab"/>
              <a:ea typeface="Roboto Slab"/>
              <a:cs typeface="Roboto Slab"/>
              <a:sym typeface="Roboto Slab"/>
            </a:endParaRPr>
          </a:p>
        </p:txBody>
      </p:sp>
      <p:sp>
        <p:nvSpPr>
          <p:cNvPr id="72" name="Google Shape;72;p15"/>
          <p:cNvSpPr/>
          <p:nvPr/>
        </p:nvSpPr>
        <p:spPr>
          <a:xfrm>
            <a:off x="932750" y="2522900"/>
            <a:ext cx="2920200" cy="787800"/>
          </a:xfrm>
          <a:prstGeom prst="roundRect">
            <a:avLst>
              <a:gd fmla="val 16667" name="adj"/>
            </a:avLst>
          </a:prstGeom>
          <a:noFill/>
          <a:ln cap="flat" cmpd="sng" w="38100">
            <a:solidFill>
              <a:srgbClr val="1155CC"/>
            </a:solidFill>
            <a:prstDash val="solid"/>
            <a:round/>
            <a:headEnd len="sm" w="sm" type="none"/>
            <a:tailEnd len="sm" w="sm" type="none"/>
          </a:ln>
          <a:effectLst>
            <a:outerShdw blurRad="57150" rotWithShape="0" algn="bl" dir="5400000" dist="476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 name="Google Shape;73;p15"/>
          <p:cNvCxnSpPr/>
          <p:nvPr/>
        </p:nvCxnSpPr>
        <p:spPr>
          <a:xfrm>
            <a:off x="5036900" y="724200"/>
            <a:ext cx="506400" cy="0"/>
          </a:xfrm>
          <a:prstGeom prst="straightConnector1">
            <a:avLst/>
          </a:prstGeom>
          <a:noFill/>
          <a:ln cap="flat" cmpd="sng" w="38100">
            <a:solidFill>
              <a:schemeClr val="accent5"/>
            </a:solidFill>
            <a:prstDash val="solid"/>
            <a:round/>
            <a:headEnd len="med" w="med" type="none"/>
            <a:tailEnd len="med" w="med" type="none"/>
          </a:ln>
        </p:spPr>
      </p:cxnSp>
      <p:sp>
        <p:nvSpPr>
          <p:cNvPr id="74" name="Google Shape;74;p15"/>
          <p:cNvSpPr txBox="1"/>
          <p:nvPr/>
        </p:nvSpPr>
        <p:spPr>
          <a:xfrm>
            <a:off x="932750" y="3457525"/>
            <a:ext cx="30000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rPr>
              <a:t>https://slugsuccess.ucsc.edu/</a:t>
            </a:r>
            <a:endParaRPr sz="16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idx="4294967295" type="title"/>
          </p:nvPr>
        </p:nvSpPr>
        <p:spPr>
          <a:xfrm>
            <a:off x="930200" y="210600"/>
            <a:ext cx="7302000" cy="632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n" sz="2600"/>
              <a:t>Physics Department Peer Advisor:</a:t>
            </a:r>
            <a:endParaRPr sz="2900"/>
          </a:p>
        </p:txBody>
      </p:sp>
      <p:sp>
        <p:nvSpPr>
          <p:cNvPr id="80" name="Google Shape;80;p16"/>
          <p:cNvSpPr txBox="1"/>
          <p:nvPr>
            <p:ph idx="4294967295" type="body"/>
          </p:nvPr>
        </p:nvSpPr>
        <p:spPr>
          <a:xfrm>
            <a:off x="505000" y="1391925"/>
            <a:ext cx="2769600" cy="8871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000" u="sng">
                <a:solidFill>
                  <a:schemeClr val="accent5"/>
                </a:solidFill>
              </a:rPr>
              <a:t>2022 Winter Quarter Hours:</a:t>
            </a:r>
            <a:endParaRPr sz="2000" u="sng">
              <a:solidFill>
                <a:schemeClr val="accent5"/>
              </a:solidFill>
            </a:endParaRPr>
          </a:p>
        </p:txBody>
      </p:sp>
      <p:cxnSp>
        <p:nvCxnSpPr>
          <p:cNvPr id="81" name="Google Shape;81;p16"/>
          <p:cNvCxnSpPr/>
          <p:nvPr/>
        </p:nvCxnSpPr>
        <p:spPr>
          <a:xfrm>
            <a:off x="930212" y="1864100"/>
            <a:ext cx="258600" cy="0"/>
          </a:xfrm>
          <a:prstGeom prst="straightConnector1">
            <a:avLst/>
          </a:prstGeom>
          <a:noFill/>
          <a:ln cap="flat" cmpd="sng" w="9525">
            <a:solidFill>
              <a:schemeClr val="lt2"/>
            </a:solidFill>
            <a:prstDash val="solid"/>
            <a:round/>
            <a:headEnd len="sm" w="sm" type="none"/>
            <a:tailEnd len="sm" w="sm" type="none"/>
          </a:ln>
        </p:spPr>
      </p:cxnSp>
      <p:sp>
        <p:nvSpPr>
          <p:cNvPr id="82" name="Google Shape;82;p16"/>
          <p:cNvSpPr txBox="1"/>
          <p:nvPr>
            <p:ph idx="4294967295" type="body"/>
          </p:nvPr>
        </p:nvSpPr>
        <p:spPr>
          <a:xfrm>
            <a:off x="505135" y="2279050"/>
            <a:ext cx="2769600" cy="1779600"/>
          </a:xfrm>
          <a:prstGeom prst="rect">
            <a:avLst/>
          </a:prstGeom>
        </p:spPr>
        <p:txBody>
          <a:bodyPr anchorCtr="0" anchor="t" bIns="91425" lIns="91425" spcFirstLastPara="1" rIns="91425" wrap="square" tIns="91425">
            <a:normAutofit/>
          </a:bodyPr>
          <a:lstStyle/>
          <a:p>
            <a:pPr indent="0" lvl="0" marL="0" rtl="0" algn="ctr">
              <a:lnSpc>
                <a:spcPct val="150000"/>
              </a:lnSpc>
              <a:spcBef>
                <a:spcPts val="0"/>
              </a:spcBef>
              <a:spcAft>
                <a:spcPts val="0"/>
              </a:spcAft>
              <a:buNone/>
            </a:pPr>
            <a:r>
              <a:rPr lang="en"/>
              <a:t>Monday &amp; Wednesday</a:t>
            </a:r>
            <a:endParaRPr/>
          </a:p>
          <a:p>
            <a:pPr indent="0" lvl="0" marL="0" rtl="0" algn="ctr">
              <a:lnSpc>
                <a:spcPct val="100000"/>
              </a:lnSpc>
              <a:spcBef>
                <a:spcPts val="0"/>
              </a:spcBef>
              <a:spcAft>
                <a:spcPts val="0"/>
              </a:spcAft>
              <a:buNone/>
            </a:pPr>
            <a:r>
              <a:rPr lang="en"/>
              <a:t>1:00 PM - 4:00 PM</a:t>
            </a:r>
            <a:endParaRPr/>
          </a:p>
          <a:p>
            <a:pPr indent="0" lvl="0" marL="0" rtl="0" algn="ctr">
              <a:spcBef>
                <a:spcPts val="0"/>
              </a:spcBef>
              <a:spcAft>
                <a:spcPts val="0"/>
              </a:spcAft>
              <a:buNone/>
            </a:pPr>
            <a:r>
              <a:t/>
            </a:r>
            <a:endParaRPr sz="1600"/>
          </a:p>
          <a:p>
            <a:pPr indent="0" lvl="0" marL="0" rtl="0" algn="ctr">
              <a:spcBef>
                <a:spcPts val="0"/>
              </a:spcBef>
              <a:spcAft>
                <a:spcPts val="0"/>
              </a:spcAft>
              <a:buNone/>
            </a:pPr>
            <a:r>
              <a:rPr lang="en" sz="1400"/>
              <a:t>Meeting Types: </a:t>
            </a:r>
            <a:endParaRPr sz="1400"/>
          </a:p>
          <a:p>
            <a:pPr indent="0" lvl="0" marL="0" rtl="0" algn="ctr">
              <a:spcBef>
                <a:spcPts val="0"/>
              </a:spcBef>
              <a:spcAft>
                <a:spcPts val="0"/>
              </a:spcAft>
              <a:buNone/>
            </a:pPr>
            <a:r>
              <a:rPr lang="en" sz="1400"/>
              <a:t>In-person and Virtual (Zoom)</a:t>
            </a:r>
            <a:endParaRPr sz="1400"/>
          </a:p>
        </p:txBody>
      </p:sp>
      <p:sp>
        <p:nvSpPr>
          <p:cNvPr id="83" name="Google Shape;83;p16"/>
          <p:cNvSpPr txBox="1"/>
          <p:nvPr>
            <p:ph idx="4294967295" type="body"/>
          </p:nvPr>
        </p:nvSpPr>
        <p:spPr>
          <a:xfrm>
            <a:off x="5697025" y="1391925"/>
            <a:ext cx="3050100" cy="887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000" u="sng">
                <a:solidFill>
                  <a:schemeClr val="accent5"/>
                </a:solidFill>
              </a:rPr>
              <a:t>Physics Advising Office</a:t>
            </a:r>
            <a:r>
              <a:rPr lang="en" sz="2000">
                <a:solidFill>
                  <a:schemeClr val="accent5"/>
                </a:solidFill>
              </a:rPr>
              <a:t>:</a:t>
            </a:r>
            <a:endParaRPr sz="2000">
              <a:solidFill>
                <a:schemeClr val="accent5"/>
              </a:solidFill>
            </a:endParaRPr>
          </a:p>
          <a:p>
            <a:pPr indent="0" lvl="0" marL="0" rtl="0" algn="ctr">
              <a:spcBef>
                <a:spcPts val="0"/>
              </a:spcBef>
              <a:spcAft>
                <a:spcPts val="0"/>
              </a:spcAft>
              <a:buNone/>
            </a:pPr>
            <a:r>
              <a:rPr lang="en" sz="2000">
                <a:solidFill>
                  <a:schemeClr val="accent5"/>
                </a:solidFill>
              </a:rPr>
              <a:t>Room 211</a:t>
            </a:r>
            <a:endParaRPr sz="2000">
              <a:solidFill>
                <a:schemeClr val="accent5"/>
              </a:solidFill>
            </a:endParaRPr>
          </a:p>
        </p:txBody>
      </p:sp>
      <p:cxnSp>
        <p:nvCxnSpPr>
          <p:cNvPr id="84" name="Google Shape;84;p16"/>
          <p:cNvCxnSpPr/>
          <p:nvPr/>
        </p:nvCxnSpPr>
        <p:spPr>
          <a:xfrm>
            <a:off x="7961275" y="1811883"/>
            <a:ext cx="270900" cy="0"/>
          </a:xfrm>
          <a:prstGeom prst="straightConnector1">
            <a:avLst/>
          </a:prstGeom>
          <a:noFill/>
          <a:ln cap="flat" cmpd="sng" w="9525">
            <a:solidFill>
              <a:schemeClr val="lt2"/>
            </a:solidFill>
            <a:prstDash val="solid"/>
            <a:round/>
            <a:headEnd len="sm" w="sm" type="none"/>
            <a:tailEnd len="sm" w="sm" type="none"/>
          </a:ln>
        </p:spPr>
      </p:cxnSp>
      <p:sp>
        <p:nvSpPr>
          <p:cNvPr id="85" name="Google Shape;85;p16"/>
          <p:cNvSpPr txBox="1"/>
          <p:nvPr>
            <p:ph idx="4294967295" type="body"/>
          </p:nvPr>
        </p:nvSpPr>
        <p:spPr>
          <a:xfrm>
            <a:off x="5697025" y="2278825"/>
            <a:ext cx="3050100" cy="17796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600"/>
              <a:t>Sign-up to meet with Cam </a:t>
            </a:r>
            <a:endParaRPr sz="1600"/>
          </a:p>
          <a:p>
            <a:pPr indent="0" lvl="0" marL="0" rtl="0" algn="ctr">
              <a:spcBef>
                <a:spcPts val="0"/>
              </a:spcBef>
              <a:spcAft>
                <a:spcPts val="0"/>
              </a:spcAft>
              <a:buNone/>
            </a:pPr>
            <a:r>
              <a:rPr lang="en" sz="1600"/>
              <a:t>and the rest of your advisors at </a:t>
            </a:r>
            <a:endParaRPr sz="1600"/>
          </a:p>
          <a:p>
            <a:pPr indent="0" lvl="0" marL="0" rtl="0" algn="ctr">
              <a:lnSpc>
                <a:spcPct val="150000"/>
              </a:lnSpc>
              <a:spcBef>
                <a:spcPts val="1000"/>
              </a:spcBef>
              <a:spcAft>
                <a:spcPts val="0"/>
              </a:spcAft>
              <a:buNone/>
            </a:pPr>
            <a:r>
              <a:rPr b="1" lang="en" sz="2000"/>
              <a:t>Slug Success</a:t>
            </a:r>
            <a:r>
              <a:rPr b="1" lang="en" sz="1600"/>
              <a:t> </a:t>
            </a:r>
            <a:endParaRPr b="1" sz="1600"/>
          </a:p>
          <a:p>
            <a:pPr indent="0" lvl="0" marL="0" rtl="0" algn="ctr">
              <a:spcBef>
                <a:spcPts val="0"/>
              </a:spcBef>
              <a:spcAft>
                <a:spcPts val="0"/>
              </a:spcAft>
              <a:buNone/>
            </a:pPr>
            <a:r>
              <a:rPr lang="en" sz="1600"/>
              <a:t>https://slugsuccess.ucsc.edu/</a:t>
            </a:r>
            <a:endParaRPr sz="1600"/>
          </a:p>
          <a:p>
            <a:pPr indent="0" lvl="0" marL="0" rtl="0" algn="l">
              <a:spcBef>
                <a:spcPts val="0"/>
              </a:spcBef>
              <a:spcAft>
                <a:spcPts val="1200"/>
              </a:spcAft>
              <a:buNone/>
            </a:pPr>
            <a:r>
              <a:t/>
            </a:r>
            <a:endParaRPr sz="1600"/>
          </a:p>
        </p:txBody>
      </p:sp>
      <p:sp>
        <p:nvSpPr>
          <p:cNvPr id="86" name="Google Shape;86;p16"/>
          <p:cNvSpPr txBox="1"/>
          <p:nvPr/>
        </p:nvSpPr>
        <p:spPr>
          <a:xfrm>
            <a:off x="1188800" y="679025"/>
            <a:ext cx="6772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dk1"/>
                </a:solidFill>
                <a:latin typeface="Roboto Slab"/>
                <a:ea typeface="Roboto Slab"/>
                <a:cs typeface="Roboto Slab"/>
                <a:sym typeface="Roboto Slab"/>
              </a:rPr>
              <a:t>Cam Aristimuno Ots</a:t>
            </a:r>
            <a:r>
              <a:rPr lang="en" sz="3000">
                <a:solidFill>
                  <a:schemeClr val="dk1"/>
                </a:solidFill>
                <a:latin typeface="Roboto Slab"/>
                <a:ea typeface="Roboto Slab"/>
                <a:cs typeface="Roboto Slab"/>
                <a:sym typeface="Roboto Slab"/>
              </a:rPr>
              <a:t>  </a:t>
            </a:r>
            <a:r>
              <a:rPr lang="en" sz="2900">
                <a:solidFill>
                  <a:schemeClr val="dk1"/>
                </a:solidFill>
                <a:latin typeface="Roboto Slab"/>
                <a:ea typeface="Roboto Slab"/>
                <a:cs typeface="Roboto Slab"/>
                <a:sym typeface="Roboto Slab"/>
              </a:rPr>
              <a:t>(sher/her)</a:t>
            </a:r>
            <a:endParaRPr/>
          </a:p>
        </p:txBody>
      </p:sp>
      <p:sp>
        <p:nvSpPr>
          <p:cNvPr id="87" name="Google Shape;87;p16"/>
          <p:cNvSpPr txBox="1"/>
          <p:nvPr/>
        </p:nvSpPr>
        <p:spPr>
          <a:xfrm>
            <a:off x="1943450" y="4058425"/>
            <a:ext cx="46518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rPr>
              <a:t>“</a:t>
            </a:r>
            <a:r>
              <a:rPr i="1" lang="en" sz="1500">
                <a:solidFill>
                  <a:schemeClr val="dk1"/>
                </a:solidFill>
              </a:rPr>
              <a:t>[A]</a:t>
            </a:r>
            <a:r>
              <a:rPr i="1" lang="en" sz="1500">
                <a:solidFill>
                  <a:schemeClr val="dk1"/>
                </a:solidFill>
              </a:rPr>
              <a:t>lways, let me know if you have any questions (about classes/major paths/etc).</a:t>
            </a:r>
            <a:r>
              <a:rPr lang="en" sz="1500">
                <a:solidFill>
                  <a:schemeClr val="dk1"/>
                </a:solidFill>
              </a:rPr>
              <a:t>” - Cam</a:t>
            </a:r>
            <a:endParaRPr sz="1500">
              <a:solidFill>
                <a:schemeClr val="dk1"/>
              </a:solidFill>
            </a:endParaRPr>
          </a:p>
        </p:txBody>
      </p:sp>
      <p:pic>
        <p:nvPicPr>
          <p:cNvPr id="88" name="Google Shape;88;p16"/>
          <p:cNvPicPr preferRelativeResize="0"/>
          <p:nvPr/>
        </p:nvPicPr>
        <p:blipFill>
          <a:blip r:embed="rId3">
            <a:alphaModFix/>
          </a:blip>
          <a:stretch>
            <a:fillRect/>
          </a:stretch>
        </p:blipFill>
        <p:spPr>
          <a:xfrm>
            <a:off x="3302275" y="1641250"/>
            <a:ext cx="2344550" cy="2344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txBox="1"/>
          <p:nvPr>
            <p:ph type="title"/>
          </p:nvPr>
        </p:nvSpPr>
        <p:spPr>
          <a:xfrm>
            <a:off x="3257025" y="819550"/>
            <a:ext cx="5253000" cy="1345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solidFill>
                  <a:schemeClr val="dk2"/>
                </a:solidFill>
                <a:latin typeface="Nunito ExtraLight"/>
                <a:ea typeface="Nunito ExtraLight"/>
                <a:cs typeface="Nunito ExtraLight"/>
                <a:sym typeface="Nunito ExtraLight"/>
              </a:rPr>
              <a:t>Women in </a:t>
            </a:r>
            <a:endParaRPr>
              <a:solidFill>
                <a:schemeClr val="dk2"/>
              </a:solidFill>
              <a:latin typeface="Nunito ExtraLight"/>
              <a:ea typeface="Nunito ExtraLight"/>
              <a:cs typeface="Nunito ExtraLight"/>
              <a:sym typeface="Nunito ExtraLight"/>
            </a:endParaRPr>
          </a:p>
          <a:p>
            <a:pPr indent="0" lvl="0" marL="0" rtl="0" algn="ctr">
              <a:spcBef>
                <a:spcPts val="0"/>
              </a:spcBef>
              <a:spcAft>
                <a:spcPts val="0"/>
              </a:spcAft>
              <a:buNone/>
            </a:pPr>
            <a:r>
              <a:rPr lang="en">
                <a:solidFill>
                  <a:schemeClr val="dk2"/>
                </a:solidFill>
                <a:latin typeface="Nunito ExtraLight"/>
                <a:ea typeface="Nunito ExtraLight"/>
                <a:cs typeface="Nunito ExtraLight"/>
                <a:sym typeface="Nunito ExtraLight"/>
              </a:rPr>
              <a:t>Physics and Astronomy</a:t>
            </a:r>
            <a:endParaRPr>
              <a:solidFill>
                <a:schemeClr val="dk2"/>
              </a:solidFill>
              <a:latin typeface="Nunito ExtraLight"/>
              <a:ea typeface="Nunito ExtraLight"/>
              <a:cs typeface="Nunito ExtraLight"/>
              <a:sym typeface="Nunito ExtraLight"/>
            </a:endParaRPr>
          </a:p>
        </p:txBody>
      </p:sp>
      <p:sp>
        <p:nvSpPr>
          <p:cNvPr id="95" name="Google Shape;95;p1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fontScale="85000" lnSpcReduction="10000"/>
          </a:bodyPr>
          <a:lstStyle/>
          <a:p>
            <a:pPr indent="0" lvl="0" marL="0" rtl="0" algn="ctr">
              <a:lnSpc>
                <a:spcPct val="150000"/>
              </a:lnSpc>
              <a:spcBef>
                <a:spcPts val="0"/>
              </a:spcBef>
              <a:spcAft>
                <a:spcPts val="0"/>
              </a:spcAft>
              <a:buNone/>
            </a:pPr>
            <a:r>
              <a:rPr lang="en"/>
              <a:t>M</a:t>
            </a:r>
            <a:r>
              <a:rPr lang="en"/>
              <a:t>onthly meetings </a:t>
            </a:r>
            <a:endParaRPr/>
          </a:p>
          <a:p>
            <a:pPr indent="0" lvl="0" marL="0" rtl="0" algn="ctr">
              <a:lnSpc>
                <a:spcPct val="150000"/>
              </a:lnSpc>
              <a:spcBef>
                <a:spcPts val="0"/>
              </a:spcBef>
              <a:spcAft>
                <a:spcPts val="0"/>
              </a:spcAft>
              <a:buNone/>
            </a:pPr>
            <a:r>
              <a:rPr lang="en"/>
              <a:t>Frequent workshops </a:t>
            </a:r>
            <a:endParaRPr/>
          </a:p>
          <a:p>
            <a:pPr indent="0" lvl="0" marL="0" rtl="0" algn="ctr">
              <a:lnSpc>
                <a:spcPct val="150000"/>
              </a:lnSpc>
              <a:spcBef>
                <a:spcPts val="0"/>
              </a:spcBef>
              <a:spcAft>
                <a:spcPts val="0"/>
              </a:spcAft>
              <a:buNone/>
            </a:pPr>
            <a:r>
              <a:rPr lang="en"/>
              <a:t>Outreach events in community</a:t>
            </a:r>
            <a:endParaRPr/>
          </a:p>
        </p:txBody>
      </p:sp>
      <p:sp>
        <p:nvSpPr>
          <p:cNvPr id="96" name="Google Shape;96;p17"/>
          <p:cNvSpPr txBox="1"/>
          <p:nvPr>
            <p:ph idx="2" type="body"/>
          </p:nvPr>
        </p:nvSpPr>
        <p:spPr>
          <a:xfrm>
            <a:off x="4939500" y="2769000"/>
            <a:ext cx="3837000" cy="1650300"/>
          </a:xfrm>
          <a:prstGeom prst="rect">
            <a:avLst/>
          </a:prstGeom>
        </p:spPr>
        <p:txBody>
          <a:bodyPr anchorCtr="0" anchor="ctr" bIns="91425" lIns="91425" spcFirstLastPara="1" rIns="91425" wrap="square" tIns="91425">
            <a:normAutofit lnSpcReduction="10000"/>
          </a:bodyPr>
          <a:lstStyle/>
          <a:p>
            <a:pPr indent="0" lvl="0" marL="0" rtl="0" algn="ctr">
              <a:lnSpc>
                <a:spcPct val="100000"/>
              </a:lnSpc>
              <a:spcBef>
                <a:spcPts val="0"/>
              </a:spcBef>
              <a:spcAft>
                <a:spcPts val="0"/>
              </a:spcAft>
              <a:buNone/>
            </a:pPr>
            <a:r>
              <a:rPr lang="en" sz="1400" u="sng"/>
              <a:t>Stay connected or join the fun!</a:t>
            </a:r>
            <a:endParaRPr sz="1400" u="sng"/>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Insta: @wipaucsc        Twitter: @ucscwipa</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ucsc.women.in.physics@ucsc.edu</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ucscwomeninphysics.wixsite.com/ucscwipa</a:t>
            </a:r>
            <a:endParaRPr sz="1400"/>
          </a:p>
        </p:txBody>
      </p:sp>
      <p:pic>
        <p:nvPicPr>
          <p:cNvPr id="97" name="Google Shape;97;p17"/>
          <p:cNvPicPr preferRelativeResize="0"/>
          <p:nvPr/>
        </p:nvPicPr>
        <p:blipFill>
          <a:blip r:embed="rId3">
            <a:alphaModFix/>
          </a:blip>
          <a:stretch>
            <a:fillRect/>
          </a:stretch>
        </p:blipFill>
        <p:spPr>
          <a:xfrm>
            <a:off x="1006975" y="117275"/>
            <a:ext cx="2250050" cy="2250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ctrTitle"/>
          </p:nvPr>
        </p:nvSpPr>
        <p:spPr>
          <a:xfrm>
            <a:off x="3632975" y="778275"/>
            <a:ext cx="3830700" cy="1141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3200">
                <a:latin typeface="Roboto Thin"/>
                <a:ea typeface="Roboto Thin"/>
                <a:cs typeface="Roboto Thin"/>
                <a:sym typeface="Roboto Thin"/>
              </a:rPr>
              <a:t>The Society of Physics Students</a:t>
            </a:r>
            <a:endParaRPr sz="3200">
              <a:latin typeface="Roboto Thin"/>
              <a:ea typeface="Roboto Thin"/>
              <a:cs typeface="Roboto Thin"/>
              <a:sym typeface="Roboto Thin"/>
            </a:endParaRPr>
          </a:p>
        </p:txBody>
      </p:sp>
      <p:sp>
        <p:nvSpPr>
          <p:cNvPr id="103" name="Google Shape;103;p18"/>
          <p:cNvSpPr txBox="1"/>
          <p:nvPr/>
        </p:nvSpPr>
        <p:spPr>
          <a:xfrm>
            <a:off x="3832250" y="1810750"/>
            <a:ext cx="3631500" cy="1015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Comfortaa"/>
                <a:ea typeface="Comfortaa"/>
                <a:cs typeface="Comfortaa"/>
                <a:sym typeface="Comfortaa"/>
              </a:rPr>
              <a:t>A</a:t>
            </a:r>
            <a:r>
              <a:rPr lang="en" sz="1000">
                <a:solidFill>
                  <a:schemeClr val="dk1"/>
                </a:solidFill>
                <a:latin typeface="Comfortaa"/>
                <a:ea typeface="Comfortaa"/>
                <a:cs typeface="Comfortaa"/>
                <a:sym typeface="Comfortaa"/>
              </a:rPr>
              <a:t> collaborative, prosperous, and safe environment for physics students to get the most out of their undergraduate careers at UC Santa Cruz.</a:t>
            </a:r>
            <a:endParaRPr sz="1000">
              <a:solidFill>
                <a:schemeClr val="dk1"/>
              </a:solidFill>
              <a:latin typeface="Comfortaa"/>
              <a:ea typeface="Comfortaa"/>
              <a:cs typeface="Comfortaa"/>
              <a:sym typeface="Comfortaa"/>
            </a:endParaRPr>
          </a:p>
          <a:p>
            <a:pPr indent="0" lvl="0" marL="0" rtl="0" algn="ctr">
              <a:spcBef>
                <a:spcPts val="0"/>
              </a:spcBef>
              <a:spcAft>
                <a:spcPts val="0"/>
              </a:spcAft>
              <a:buNone/>
            </a:pPr>
            <a:r>
              <a:t/>
            </a:r>
            <a:endParaRPr sz="1000">
              <a:solidFill>
                <a:schemeClr val="dk1"/>
              </a:solidFill>
              <a:latin typeface="Comfortaa"/>
              <a:ea typeface="Comfortaa"/>
              <a:cs typeface="Comfortaa"/>
              <a:sym typeface="Comfortaa"/>
            </a:endParaRPr>
          </a:p>
          <a:p>
            <a:pPr indent="0" lvl="0" marL="0" rtl="0" algn="ctr">
              <a:spcBef>
                <a:spcPts val="0"/>
              </a:spcBef>
              <a:spcAft>
                <a:spcPts val="0"/>
              </a:spcAft>
              <a:buNone/>
            </a:pPr>
            <a:r>
              <a:rPr lang="en">
                <a:solidFill>
                  <a:schemeClr val="dk1"/>
                </a:solidFill>
              </a:rPr>
              <a:t>https://ucscsps.com/</a:t>
            </a:r>
            <a:endParaRPr>
              <a:solidFill>
                <a:schemeClr val="dk1"/>
              </a:solidFill>
            </a:endParaRPr>
          </a:p>
        </p:txBody>
      </p:sp>
      <p:pic>
        <p:nvPicPr>
          <p:cNvPr id="104" name="Google Shape;104;p18"/>
          <p:cNvPicPr preferRelativeResize="0"/>
          <p:nvPr/>
        </p:nvPicPr>
        <p:blipFill>
          <a:blip r:embed="rId3">
            <a:alphaModFix/>
          </a:blip>
          <a:stretch>
            <a:fillRect/>
          </a:stretch>
        </p:blipFill>
        <p:spPr>
          <a:xfrm>
            <a:off x="1631250" y="778275"/>
            <a:ext cx="2001726" cy="2001726"/>
          </a:xfrm>
          <a:prstGeom prst="rect">
            <a:avLst/>
          </a:prstGeom>
          <a:noFill/>
          <a:ln>
            <a:noFill/>
          </a:ln>
        </p:spPr>
      </p:pic>
      <p:sp>
        <p:nvSpPr>
          <p:cNvPr id="105" name="Google Shape;105;p18"/>
          <p:cNvSpPr txBox="1"/>
          <p:nvPr/>
        </p:nvSpPr>
        <p:spPr>
          <a:xfrm>
            <a:off x="1537575" y="2780000"/>
            <a:ext cx="61347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Comfortaa"/>
                <a:ea typeface="Comfortaa"/>
                <a:cs typeface="Comfortaa"/>
                <a:sym typeface="Comfortaa"/>
              </a:rPr>
              <a:t>The UC Santa Cruz Society of Physics Students is a community that aims to represent the interests of the physics student body, to provide a social environment for it, and to provide academic resources to facilitate the success of its students. In particular, it is crucial for SPS to recognize and combat the continual underrepresentation of women, people of color, international, and LGBTQ+ students in STEM and facilitate an environment where physics students can thrive academically, professionally, and socially.</a:t>
            </a:r>
            <a:endParaRPr sz="1000">
              <a:solidFill>
                <a:schemeClr val="dk1"/>
              </a:solidFill>
              <a:latin typeface="Comfortaa"/>
              <a:ea typeface="Comfortaa"/>
              <a:cs typeface="Comfortaa"/>
              <a:sym typeface="Comfortaa"/>
            </a:endParaRPr>
          </a:p>
        </p:txBody>
      </p:sp>
      <p:sp>
        <p:nvSpPr>
          <p:cNvPr id="106" name="Google Shape;106;p18"/>
          <p:cNvSpPr txBox="1"/>
          <p:nvPr/>
        </p:nvSpPr>
        <p:spPr>
          <a:xfrm>
            <a:off x="1568800" y="3888200"/>
            <a:ext cx="61347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a:solidFill>
                  <a:schemeClr val="dk1"/>
                </a:solidFill>
                <a:latin typeface="Comfortaa"/>
                <a:ea typeface="Comfortaa"/>
                <a:cs typeface="Comfortaa"/>
                <a:sym typeface="Comfortaa"/>
              </a:rPr>
              <a:t>Weekly meetings!		</a:t>
            </a:r>
            <a:r>
              <a:rPr lang="en" sz="1000">
                <a:solidFill>
                  <a:schemeClr val="dk1"/>
                </a:solidFill>
                <a:latin typeface="Comfortaa"/>
                <a:ea typeface="Comfortaa"/>
                <a:cs typeface="Comfortaa"/>
                <a:sym typeface="Comfortaa"/>
              </a:rPr>
              <a:t>A communal and academic space for physics students.</a:t>
            </a:r>
            <a:endParaRPr sz="1000">
              <a:solidFill>
                <a:schemeClr val="dk1"/>
              </a:solidFill>
              <a:latin typeface="Comfortaa"/>
              <a:ea typeface="Comfortaa"/>
              <a:cs typeface="Comfortaa"/>
              <a:sym typeface="Comfortaa"/>
            </a:endParaRPr>
          </a:p>
          <a:p>
            <a:pPr indent="0" lvl="0" marL="0" rtl="0" algn="ctr">
              <a:spcBef>
                <a:spcPts val="0"/>
              </a:spcBef>
              <a:spcAft>
                <a:spcPts val="0"/>
              </a:spcAft>
              <a:buNone/>
            </a:pPr>
            <a:r>
              <a:t/>
            </a:r>
            <a:endParaRPr sz="1000">
              <a:solidFill>
                <a:schemeClr val="dk1"/>
              </a:solidFill>
              <a:latin typeface="Comfortaa"/>
              <a:ea typeface="Comfortaa"/>
              <a:cs typeface="Comfortaa"/>
              <a:sym typeface="Comfortaa"/>
            </a:endParaRPr>
          </a:p>
          <a:p>
            <a:pPr indent="0" lvl="0" marL="0" rtl="0" algn="ctr">
              <a:spcBef>
                <a:spcPts val="0"/>
              </a:spcBef>
              <a:spcAft>
                <a:spcPts val="0"/>
              </a:spcAft>
              <a:buNone/>
            </a:pPr>
            <a:r>
              <a:rPr lang="en" sz="1000">
                <a:solidFill>
                  <a:schemeClr val="dk1"/>
                </a:solidFill>
                <a:latin typeface="Comfortaa"/>
                <a:ea typeface="Comfortaa"/>
                <a:cs typeface="Comfortaa"/>
                <a:sym typeface="Comfortaa"/>
              </a:rPr>
              <a:t>Mentoring services		Influence on future</a:t>
            </a:r>
            <a:r>
              <a:rPr lang="en" sz="1000">
                <a:solidFill>
                  <a:schemeClr val="dk1"/>
                </a:solidFill>
                <a:latin typeface="Comfortaa"/>
                <a:ea typeface="Comfortaa"/>
                <a:cs typeface="Comfortaa"/>
                <a:sym typeface="Comfortaa"/>
              </a:rPr>
              <a:t> physics curriculum</a:t>
            </a:r>
            <a:endParaRPr sz="1000">
              <a:solidFill>
                <a:schemeClr val="dk1"/>
              </a:solidFill>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ctrTitle"/>
          </p:nvPr>
        </p:nvSpPr>
        <p:spPr>
          <a:xfrm>
            <a:off x="1059450" y="367375"/>
            <a:ext cx="6826800" cy="2073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Trans and GNC in </a:t>
            </a:r>
            <a:endParaRPr/>
          </a:p>
          <a:p>
            <a:pPr indent="0" lvl="0" marL="0" rtl="0" algn="ctr">
              <a:spcBef>
                <a:spcPts val="0"/>
              </a:spcBef>
              <a:spcAft>
                <a:spcPts val="0"/>
              </a:spcAft>
              <a:buNone/>
            </a:pPr>
            <a:r>
              <a:rPr lang="en"/>
              <a:t>Physics and Astronomy Coffee Hour</a:t>
            </a:r>
            <a:endParaRPr/>
          </a:p>
        </p:txBody>
      </p:sp>
      <p:sp>
        <p:nvSpPr>
          <p:cNvPr id="112" name="Google Shape;112;p19"/>
          <p:cNvSpPr txBox="1"/>
          <p:nvPr>
            <p:ph idx="1" type="subTitle"/>
          </p:nvPr>
        </p:nvSpPr>
        <p:spPr>
          <a:xfrm>
            <a:off x="1520825" y="2400875"/>
            <a:ext cx="6074700" cy="1119300"/>
          </a:xfrm>
          <a:prstGeom prst="rect">
            <a:avLst/>
          </a:prstGeom>
        </p:spPr>
        <p:txBody>
          <a:bodyPr anchorCtr="0" anchor="t" bIns="91425" lIns="91425" spcFirstLastPara="1" rIns="91425" wrap="square" tIns="91425">
            <a:normAutofit/>
          </a:bodyPr>
          <a:lstStyle/>
          <a:p>
            <a:pPr indent="0" lvl="0" marL="0" marR="381000" rtl="0" algn="ctr">
              <a:lnSpc>
                <a:spcPct val="150000"/>
              </a:lnSpc>
              <a:spcBef>
                <a:spcPts val="0"/>
              </a:spcBef>
              <a:spcAft>
                <a:spcPts val="0"/>
              </a:spcAft>
              <a:buNone/>
            </a:pPr>
            <a:r>
              <a:rPr lang="en" sz="1200">
                <a:solidFill>
                  <a:schemeClr val="dk1"/>
                </a:solidFill>
              </a:rPr>
              <a:t>Join-in bi-weekly starting Feb 8th from 2pm - 3pm via Zoom. </a:t>
            </a:r>
            <a:endParaRPr sz="1200">
              <a:solidFill>
                <a:schemeClr val="dk1"/>
              </a:solidFill>
            </a:endParaRPr>
          </a:p>
          <a:p>
            <a:pPr indent="0" lvl="0" marL="0" marR="381000" rtl="0" algn="ctr">
              <a:lnSpc>
                <a:spcPct val="150000"/>
              </a:lnSpc>
              <a:spcBef>
                <a:spcPts val="1000"/>
              </a:spcBef>
              <a:spcAft>
                <a:spcPts val="1000"/>
              </a:spcAft>
              <a:buNone/>
            </a:pPr>
            <a:r>
              <a:rPr lang="en" sz="1200">
                <a:solidFill>
                  <a:schemeClr val="dk1"/>
                </a:solidFill>
              </a:rPr>
              <a:t>Build community while getting to hang out with other cool queer and trans folks involved in the physics and astronomy departments.</a:t>
            </a:r>
            <a:endParaRPr sz="1200">
              <a:solidFill>
                <a:schemeClr val="dk1"/>
              </a:solidFill>
            </a:endParaRPr>
          </a:p>
        </p:txBody>
      </p:sp>
      <p:sp>
        <p:nvSpPr>
          <p:cNvPr id="113" name="Google Shape;113;p19"/>
          <p:cNvSpPr txBox="1"/>
          <p:nvPr/>
        </p:nvSpPr>
        <p:spPr>
          <a:xfrm>
            <a:off x="1144900" y="3392000"/>
            <a:ext cx="3870300" cy="1059300"/>
          </a:xfrm>
          <a:prstGeom prst="rect">
            <a:avLst/>
          </a:prstGeom>
          <a:noFill/>
          <a:ln>
            <a:noFill/>
          </a:ln>
        </p:spPr>
        <p:txBody>
          <a:bodyPr anchorCtr="0" anchor="ctr" bIns="91425" lIns="91425" spcFirstLastPara="1" rIns="91425" wrap="square" tIns="91425">
            <a:noAutofit/>
          </a:bodyPr>
          <a:lstStyle/>
          <a:p>
            <a:pPr indent="0" lvl="0" marL="0" marR="381000" rtl="0" algn="ctr">
              <a:lnSpc>
                <a:spcPct val="150000"/>
              </a:lnSpc>
              <a:spcBef>
                <a:spcPts val="0"/>
              </a:spcBef>
              <a:spcAft>
                <a:spcPts val="0"/>
              </a:spcAft>
              <a:buNone/>
            </a:pPr>
            <a:r>
              <a:rPr lang="en" sz="1200">
                <a:solidFill>
                  <a:schemeClr val="dk1"/>
                </a:solidFill>
                <a:latin typeface="Roboto Slab"/>
                <a:ea typeface="Roboto Slab"/>
                <a:cs typeface="Roboto Slab"/>
                <a:sym typeface="Roboto Slab"/>
              </a:rPr>
              <a:t>Zoom link:</a:t>
            </a:r>
            <a:r>
              <a:rPr lang="en" sz="1050">
                <a:solidFill>
                  <a:schemeClr val="dk1"/>
                </a:solidFill>
                <a:latin typeface="Roboto Slab"/>
                <a:ea typeface="Roboto Slab"/>
                <a:cs typeface="Roboto Slab"/>
                <a:sym typeface="Roboto Slab"/>
              </a:rPr>
              <a:t> </a:t>
            </a:r>
            <a:r>
              <a:rPr lang="en" sz="1200" u="sng">
                <a:solidFill>
                  <a:schemeClr val="hlink"/>
                </a:solidFill>
                <a:latin typeface="Roboto Slab"/>
                <a:ea typeface="Roboto Slab"/>
                <a:cs typeface="Roboto Slab"/>
                <a:sym typeface="Roboto Slab"/>
                <a:hlinkClick r:id="rId3"/>
              </a:rPr>
              <a:t>https://tinyurl.com/astrotransucsc</a:t>
            </a:r>
            <a:endParaRPr sz="1200" u="sng">
              <a:solidFill>
                <a:schemeClr val="hlink"/>
              </a:solidFill>
              <a:latin typeface="Roboto Slab"/>
              <a:ea typeface="Roboto Slab"/>
              <a:cs typeface="Roboto Slab"/>
              <a:sym typeface="Roboto Slab"/>
            </a:endParaRPr>
          </a:p>
          <a:p>
            <a:pPr indent="0" lvl="0" marL="0" marR="381000" rtl="0" algn="ctr">
              <a:lnSpc>
                <a:spcPct val="150000"/>
              </a:lnSpc>
              <a:spcBef>
                <a:spcPts val="0"/>
              </a:spcBef>
              <a:spcAft>
                <a:spcPts val="0"/>
              </a:spcAft>
              <a:buNone/>
            </a:pPr>
            <a:r>
              <a:rPr lang="en" sz="1200">
                <a:solidFill>
                  <a:schemeClr val="dk1"/>
                </a:solidFill>
                <a:latin typeface="Roboto Slab"/>
                <a:ea typeface="Roboto Slab"/>
                <a:cs typeface="Roboto Slab"/>
                <a:sym typeface="Roboto Slab"/>
              </a:rPr>
              <a:t>Meeting ID: 997 4263 4308</a:t>
            </a:r>
            <a:endParaRPr sz="1200">
              <a:solidFill>
                <a:schemeClr val="dk1"/>
              </a:solidFill>
              <a:latin typeface="Roboto Slab"/>
              <a:ea typeface="Roboto Slab"/>
              <a:cs typeface="Roboto Slab"/>
              <a:sym typeface="Roboto Slab"/>
            </a:endParaRPr>
          </a:p>
          <a:p>
            <a:pPr indent="0" lvl="0" marL="0" marR="381000" rtl="0" algn="ctr">
              <a:lnSpc>
                <a:spcPct val="150000"/>
              </a:lnSpc>
              <a:spcBef>
                <a:spcPts val="0"/>
              </a:spcBef>
              <a:spcAft>
                <a:spcPts val="0"/>
              </a:spcAft>
              <a:buNone/>
            </a:pPr>
            <a:r>
              <a:rPr lang="en" sz="1200">
                <a:solidFill>
                  <a:schemeClr val="dk1"/>
                </a:solidFill>
                <a:latin typeface="Roboto Slab"/>
                <a:ea typeface="Roboto Slab"/>
                <a:cs typeface="Roboto Slab"/>
                <a:sym typeface="Roboto Slab"/>
              </a:rPr>
              <a:t>Passcode: transastro</a:t>
            </a:r>
            <a:endParaRPr sz="1200" u="sng">
              <a:solidFill>
                <a:schemeClr val="dk1"/>
              </a:solidFill>
              <a:latin typeface="Roboto Slab"/>
              <a:ea typeface="Roboto Slab"/>
              <a:cs typeface="Roboto Slab"/>
              <a:sym typeface="Roboto Slab"/>
            </a:endParaRPr>
          </a:p>
        </p:txBody>
      </p:sp>
      <p:sp>
        <p:nvSpPr>
          <p:cNvPr id="114" name="Google Shape;114;p19"/>
          <p:cNvSpPr txBox="1"/>
          <p:nvPr/>
        </p:nvSpPr>
        <p:spPr>
          <a:xfrm>
            <a:off x="4572000" y="3392000"/>
            <a:ext cx="3459600" cy="1059300"/>
          </a:xfrm>
          <a:prstGeom prst="rect">
            <a:avLst/>
          </a:prstGeom>
          <a:noFill/>
          <a:ln>
            <a:noFill/>
          </a:ln>
        </p:spPr>
        <p:txBody>
          <a:bodyPr anchorCtr="0" anchor="ctr" bIns="91425" lIns="91425" spcFirstLastPara="1" rIns="91425" wrap="square" tIns="91425">
            <a:noAutofit/>
          </a:bodyPr>
          <a:lstStyle/>
          <a:p>
            <a:pPr indent="0" lvl="0" marL="0" marR="381000" rtl="0" algn="ctr">
              <a:lnSpc>
                <a:spcPct val="150000"/>
              </a:lnSpc>
              <a:spcBef>
                <a:spcPts val="0"/>
              </a:spcBef>
              <a:spcAft>
                <a:spcPts val="0"/>
              </a:spcAft>
              <a:buNone/>
            </a:pPr>
            <a:r>
              <a:rPr lang="en" sz="1200">
                <a:solidFill>
                  <a:schemeClr val="dk1"/>
                </a:solidFill>
                <a:latin typeface="Roboto Slab"/>
                <a:ea typeface="Roboto Slab"/>
                <a:cs typeface="Roboto Slab"/>
                <a:sym typeface="Roboto Slab"/>
              </a:rPr>
              <a:t>If you’re interested in joining us, feel free to join our discord server!</a:t>
            </a:r>
            <a:endParaRPr sz="1200">
              <a:solidFill>
                <a:schemeClr val="dk1"/>
              </a:solidFill>
              <a:latin typeface="Roboto Slab"/>
              <a:ea typeface="Roboto Slab"/>
              <a:cs typeface="Roboto Slab"/>
              <a:sym typeface="Roboto Slab"/>
            </a:endParaRPr>
          </a:p>
          <a:p>
            <a:pPr indent="0" lvl="0" marL="0" marR="381000" rtl="0" algn="ctr">
              <a:lnSpc>
                <a:spcPct val="150000"/>
              </a:lnSpc>
              <a:spcBef>
                <a:spcPts val="0"/>
              </a:spcBef>
              <a:spcAft>
                <a:spcPts val="0"/>
              </a:spcAft>
              <a:buNone/>
            </a:pPr>
            <a:r>
              <a:rPr lang="en" sz="1200" u="sng">
                <a:solidFill>
                  <a:schemeClr val="accent5"/>
                </a:solidFill>
                <a:latin typeface="Roboto Slab"/>
                <a:ea typeface="Roboto Slab"/>
                <a:cs typeface="Roboto Slab"/>
                <a:sym typeface="Roboto Slab"/>
                <a:hlinkClick r:id="rId4">
                  <a:extLst>
                    <a:ext uri="{A12FA001-AC4F-418D-AE19-62706E023703}">
                      <ahyp:hlinkClr val="tx"/>
                    </a:ext>
                  </a:extLst>
                </a:hlinkClick>
              </a:rPr>
              <a:t>https://discord.gg/wv5w7gebXZ </a:t>
            </a:r>
            <a:endParaRPr>
              <a:latin typeface="Roboto Slab"/>
              <a:ea typeface="Roboto Slab"/>
              <a:cs typeface="Roboto Slab"/>
              <a:sym typeface="Roboto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txBox="1"/>
          <p:nvPr>
            <p:ph idx="4294967295" type="title"/>
          </p:nvPr>
        </p:nvSpPr>
        <p:spPr>
          <a:xfrm>
            <a:off x="311700" y="88825"/>
            <a:ext cx="8520600" cy="1545600"/>
          </a:xfrm>
          <a:prstGeom prst="rect">
            <a:avLst/>
          </a:prstGeom>
        </p:spPr>
        <p:txBody>
          <a:bodyPr anchorCtr="0" anchor="ctr" bIns="91425" lIns="91425" spcFirstLastPara="1" rIns="91425" wrap="square" tIns="91425">
            <a:normAutofit/>
          </a:bodyPr>
          <a:lstStyle/>
          <a:p>
            <a:pPr indent="0" lvl="0" marL="0" rtl="0" algn="ctr">
              <a:lnSpc>
                <a:spcPct val="115000"/>
              </a:lnSpc>
              <a:spcBef>
                <a:spcPts val="0"/>
              </a:spcBef>
              <a:spcAft>
                <a:spcPts val="0"/>
              </a:spcAft>
              <a:buNone/>
            </a:pPr>
            <a:r>
              <a:rPr b="1" lang="en" sz="1450">
                <a:solidFill>
                  <a:srgbClr val="1A1A1A"/>
                </a:solidFill>
                <a:latin typeface="Arial"/>
                <a:ea typeface="Arial"/>
                <a:cs typeface="Arial"/>
                <a:sym typeface="Arial"/>
              </a:rPr>
              <a:t>SPS Physics Mentoring Program</a:t>
            </a:r>
            <a:endParaRPr b="1" sz="1450">
              <a:solidFill>
                <a:srgbClr val="1A1A1A"/>
              </a:solidFill>
              <a:latin typeface="Arial"/>
              <a:ea typeface="Arial"/>
              <a:cs typeface="Arial"/>
              <a:sym typeface="Arial"/>
            </a:endParaRPr>
          </a:p>
          <a:p>
            <a:pPr indent="0" lvl="0" marL="0" rtl="0" algn="ctr">
              <a:lnSpc>
                <a:spcPct val="115000"/>
              </a:lnSpc>
              <a:spcBef>
                <a:spcPts val="0"/>
              </a:spcBef>
              <a:spcAft>
                <a:spcPts val="0"/>
              </a:spcAft>
              <a:buNone/>
            </a:pPr>
            <a:r>
              <a:rPr b="1" lang="en" sz="1450">
                <a:solidFill>
                  <a:srgbClr val="1A1A1A"/>
                </a:solidFill>
                <a:latin typeface="Arial"/>
                <a:ea typeface="Arial"/>
                <a:cs typeface="Arial"/>
                <a:sym typeface="Arial"/>
              </a:rPr>
              <a:t>Mentors and Mentees Wanted!</a:t>
            </a:r>
            <a:endParaRPr b="1" sz="1450">
              <a:solidFill>
                <a:srgbClr val="1A1A1A"/>
              </a:solidFill>
              <a:latin typeface="Arial"/>
              <a:ea typeface="Arial"/>
              <a:cs typeface="Arial"/>
              <a:sym typeface="Arial"/>
            </a:endParaRPr>
          </a:p>
          <a:p>
            <a:pPr indent="0" lvl="0" marL="0" rtl="0" algn="ctr">
              <a:lnSpc>
                <a:spcPct val="115000"/>
              </a:lnSpc>
              <a:spcBef>
                <a:spcPts val="0"/>
              </a:spcBef>
              <a:spcAft>
                <a:spcPts val="1000"/>
              </a:spcAft>
              <a:buNone/>
            </a:pPr>
            <a:r>
              <a:rPr lang="en" sz="1100">
                <a:solidFill>
                  <a:srgbClr val="1A1A1A"/>
                </a:solidFill>
                <a:latin typeface="Arial"/>
                <a:ea typeface="Arial"/>
                <a:cs typeface="Arial"/>
                <a:sym typeface="Arial"/>
              </a:rPr>
              <a:t>Want a mentor to help you navigate physics, college, and life in general? Would you like to share your hard-earned experience with someone earlier in their career? The UCSC Physics Mentoring Program pairs students with others from higher divisions to exchange personal and career enrichment and foster community.</a:t>
            </a:r>
            <a:endParaRPr b="1" sz="1450">
              <a:solidFill>
                <a:srgbClr val="1A1A1A"/>
              </a:solidFill>
              <a:latin typeface="Arial"/>
              <a:ea typeface="Arial"/>
              <a:cs typeface="Arial"/>
              <a:sym typeface="Arial"/>
            </a:endParaRPr>
          </a:p>
        </p:txBody>
      </p:sp>
      <p:sp>
        <p:nvSpPr>
          <p:cNvPr id="121" name="Google Shape;121;p20"/>
          <p:cNvSpPr txBox="1"/>
          <p:nvPr>
            <p:ph idx="4294967295" type="body"/>
          </p:nvPr>
        </p:nvSpPr>
        <p:spPr>
          <a:xfrm>
            <a:off x="164925" y="3108900"/>
            <a:ext cx="2177400" cy="870900"/>
          </a:xfrm>
          <a:prstGeom prst="rect">
            <a:avLst/>
          </a:prstGeom>
        </p:spPr>
        <p:txBody>
          <a:bodyPr anchorCtr="0" anchor="ctr" bIns="91425" lIns="91425" spcFirstLastPara="1" rIns="91425" wrap="square" tIns="91425">
            <a:normAutofit fontScale="92500" lnSpcReduction="20000"/>
          </a:bodyPr>
          <a:lstStyle/>
          <a:p>
            <a:pPr indent="0" lvl="0" marL="0" rtl="0" algn="ctr">
              <a:spcBef>
                <a:spcPts val="0"/>
              </a:spcBef>
              <a:spcAft>
                <a:spcPts val="0"/>
              </a:spcAft>
              <a:buNone/>
            </a:pPr>
            <a:r>
              <a:rPr lang="en" sz="1200"/>
              <a:t>A</a:t>
            </a:r>
            <a:r>
              <a:rPr lang="en" sz="1200"/>
              <a:t>vailable for both undergrads and grads, mentored by students of a higher educational level</a:t>
            </a:r>
            <a:endParaRPr sz="1200"/>
          </a:p>
        </p:txBody>
      </p:sp>
      <p:grpSp>
        <p:nvGrpSpPr>
          <p:cNvPr id="122" name="Google Shape;122;p20"/>
          <p:cNvGrpSpPr/>
          <p:nvPr/>
        </p:nvGrpSpPr>
        <p:grpSpPr>
          <a:xfrm>
            <a:off x="431500" y="1402700"/>
            <a:ext cx="1644325" cy="1644300"/>
            <a:chOff x="431475" y="1351550"/>
            <a:chExt cx="1644325" cy="1644300"/>
          </a:xfrm>
        </p:grpSpPr>
        <p:sp>
          <p:nvSpPr>
            <p:cNvPr id="123" name="Google Shape;123;p20"/>
            <p:cNvSpPr/>
            <p:nvPr/>
          </p:nvSpPr>
          <p:spPr>
            <a:xfrm>
              <a:off x="431500" y="1351550"/>
              <a:ext cx="1644300" cy="1644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Cartoonish illustration of a woman with purple hair" id="124" name="Google Shape;124;p20"/>
            <p:cNvPicPr preferRelativeResize="0"/>
            <p:nvPr/>
          </p:nvPicPr>
          <p:blipFill rotWithShape="1">
            <a:blip r:embed="rId3">
              <a:alphaModFix/>
            </a:blip>
            <a:srcRect b="0" l="-6205" r="-6216" t="-12422"/>
            <a:stretch/>
          </p:blipFill>
          <p:spPr>
            <a:xfrm>
              <a:off x="431475" y="1351550"/>
              <a:ext cx="1644300" cy="1644300"/>
            </a:xfrm>
            <a:prstGeom prst="ellipse">
              <a:avLst/>
            </a:prstGeom>
            <a:noFill/>
            <a:ln>
              <a:noFill/>
            </a:ln>
          </p:spPr>
        </p:pic>
      </p:grpSp>
      <p:cxnSp>
        <p:nvCxnSpPr>
          <p:cNvPr id="125" name="Google Shape;125;p20"/>
          <p:cNvCxnSpPr/>
          <p:nvPr/>
        </p:nvCxnSpPr>
        <p:spPr>
          <a:xfrm>
            <a:off x="1118213" y="3046998"/>
            <a:ext cx="270900" cy="0"/>
          </a:xfrm>
          <a:prstGeom prst="straightConnector1">
            <a:avLst/>
          </a:prstGeom>
          <a:noFill/>
          <a:ln cap="flat" cmpd="sng" w="9525">
            <a:solidFill>
              <a:schemeClr val="lt2"/>
            </a:solidFill>
            <a:prstDash val="solid"/>
            <a:round/>
            <a:headEnd len="sm" w="sm" type="none"/>
            <a:tailEnd len="sm" w="sm" type="none"/>
          </a:ln>
        </p:spPr>
      </p:cxnSp>
      <p:grpSp>
        <p:nvGrpSpPr>
          <p:cNvPr id="126" name="Google Shape;126;p20"/>
          <p:cNvGrpSpPr/>
          <p:nvPr/>
        </p:nvGrpSpPr>
        <p:grpSpPr>
          <a:xfrm>
            <a:off x="2649463" y="1351550"/>
            <a:ext cx="1644300" cy="1659175"/>
            <a:chOff x="2649450" y="1351550"/>
            <a:chExt cx="1644300" cy="1659175"/>
          </a:xfrm>
        </p:grpSpPr>
        <p:sp>
          <p:nvSpPr>
            <p:cNvPr id="127" name="Google Shape;127;p20"/>
            <p:cNvSpPr/>
            <p:nvPr/>
          </p:nvSpPr>
          <p:spPr>
            <a:xfrm>
              <a:off x="2649450" y="1351550"/>
              <a:ext cx="1644300" cy="1644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Cartoonish illustration of a boy in a yellow shirt" id="128" name="Google Shape;128;p20"/>
            <p:cNvPicPr preferRelativeResize="0"/>
            <p:nvPr/>
          </p:nvPicPr>
          <p:blipFill rotWithShape="1">
            <a:blip r:embed="rId4">
              <a:alphaModFix/>
            </a:blip>
            <a:srcRect b="0" l="-8182" r="-4214" t="-12397"/>
            <a:stretch/>
          </p:blipFill>
          <p:spPr>
            <a:xfrm>
              <a:off x="2649450" y="1366425"/>
              <a:ext cx="1644300" cy="1644300"/>
            </a:xfrm>
            <a:prstGeom prst="ellipse">
              <a:avLst/>
            </a:prstGeom>
            <a:noFill/>
            <a:ln>
              <a:noFill/>
            </a:ln>
          </p:spPr>
        </p:pic>
      </p:grpSp>
      <p:cxnSp>
        <p:nvCxnSpPr>
          <p:cNvPr id="129" name="Google Shape;129;p20"/>
          <p:cNvCxnSpPr/>
          <p:nvPr/>
        </p:nvCxnSpPr>
        <p:spPr>
          <a:xfrm>
            <a:off x="3336163" y="3010723"/>
            <a:ext cx="270900" cy="0"/>
          </a:xfrm>
          <a:prstGeom prst="straightConnector1">
            <a:avLst/>
          </a:prstGeom>
          <a:noFill/>
          <a:ln cap="flat" cmpd="sng" w="9525">
            <a:solidFill>
              <a:schemeClr val="lt2"/>
            </a:solidFill>
            <a:prstDash val="solid"/>
            <a:round/>
            <a:headEnd len="sm" w="sm" type="none"/>
            <a:tailEnd len="sm" w="sm" type="none"/>
          </a:ln>
        </p:spPr>
      </p:cxnSp>
      <p:sp>
        <p:nvSpPr>
          <p:cNvPr id="130" name="Google Shape;130;p20"/>
          <p:cNvSpPr txBox="1"/>
          <p:nvPr>
            <p:ph idx="4294967295" type="body"/>
          </p:nvPr>
        </p:nvSpPr>
        <p:spPr>
          <a:xfrm>
            <a:off x="164950" y="3979775"/>
            <a:ext cx="8806200" cy="1065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1100"/>
              <a:t>We believe in the importance of support networks in the pathway to success, especially for those belonging to underrepresented communities in STEM. Our goal is to foster these connections by giving students the chance to interact with others who have recently walked a similar path. Mentors will be supporters of their mentee's journey in Physics, in college, and in life, as opposed to serving simply as academic tutors. This also gives mentors the opportunity to be the person who they may have had or have needed in the past.</a:t>
            </a:r>
            <a:endParaRPr sz="1100"/>
          </a:p>
        </p:txBody>
      </p:sp>
      <p:grpSp>
        <p:nvGrpSpPr>
          <p:cNvPr id="131" name="Google Shape;131;p20"/>
          <p:cNvGrpSpPr/>
          <p:nvPr/>
        </p:nvGrpSpPr>
        <p:grpSpPr>
          <a:xfrm>
            <a:off x="4867425" y="1366425"/>
            <a:ext cx="1644312" cy="1644300"/>
            <a:chOff x="4867413" y="1351550"/>
            <a:chExt cx="1644312" cy="1644300"/>
          </a:xfrm>
        </p:grpSpPr>
        <p:sp>
          <p:nvSpPr>
            <p:cNvPr id="132" name="Google Shape;132;p20"/>
            <p:cNvSpPr/>
            <p:nvPr/>
          </p:nvSpPr>
          <p:spPr>
            <a:xfrm>
              <a:off x="4867413" y="1351550"/>
              <a:ext cx="1644300" cy="1644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Cartoonish illustration of a woman with orange hair" id="133" name="Google Shape;133;p20"/>
            <p:cNvPicPr preferRelativeResize="0"/>
            <p:nvPr/>
          </p:nvPicPr>
          <p:blipFill rotWithShape="1">
            <a:blip r:embed="rId5">
              <a:alphaModFix/>
            </a:blip>
            <a:srcRect b="0" l="-4969" r="-4969" t="-9938"/>
            <a:stretch/>
          </p:blipFill>
          <p:spPr>
            <a:xfrm>
              <a:off x="4867425" y="1351550"/>
              <a:ext cx="1644300" cy="1644300"/>
            </a:xfrm>
            <a:prstGeom prst="ellipse">
              <a:avLst/>
            </a:prstGeom>
            <a:noFill/>
            <a:ln>
              <a:noFill/>
            </a:ln>
          </p:spPr>
        </p:pic>
      </p:grpSp>
      <p:cxnSp>
        <p:nvCxnSpPr>
          <p:cNvPr id="134" name="Google Shape;134;p20"/>
          <p:cNvCxnSpPr/>
          <p:nvPr/>
        </p:nvCxnSpPr>
        <p:spPr>
          <a:xfrm>
            <a:off x="5554125" y="3010723"/>
            <a:ext cx="270900" cy="0"/>
          </a:xfrm>
          <a:prstGeom prst="straightConnector1">
            <a:avLst/>
          </a:prstGeom>
          <a:noFill/>
          <a:ln cap="flat" cmpd="sng" w="9525">
            <a:solidFill>
              <a:schemeClr val="lt2"/>
            </a:solidFill>
            <a:prstDash val="solid"/>
            <a:round/>
            <a:headEnd len="sm" w="sm" type="none"/>
            <a:tailEnd len="sm" w="sm" type="none"/>
          </a:ln>
        </p:spPr>
      </p:cxnSp>
      <p:sp>
        <p:nvSpPr>
          <p:cNvPr id="135" name="Google Shape;135;p20"/>
          <p:cNvSpPr txBox="1"/>
          <p:nvPr>
            <p:ph idx="4294967295" type="body"/>
          </p:nvPr>
        </p:nvSpPr>
        <p:spPr>
          <a:xfrm>
            <a:off x="4584175" y="3108900"/>
            <a:ext cx="2177400" cy="870900"/>
          </a:xfrm>
          <a:prstGeom prst="rect">
            <a:avLst/>
          </a:prstGeom>
        </p:spPr>
        <p:txBody>
          <a:bodyPr anchorCtr="0" anchor="ctr" bIns="91425" lIns="91425" spcFirstLastPara="1" rIns="91425" wrap="square" tIns="91425">
            <a:normAutofit fontScale="92500"/>
          </a:bodyPr>
          <a:lstStyle/>
          <a:p>
            <a:pPr indent="0" lvl="0" marL="0" rtl="0" algn="ctr">
              <a:spcBef>
                <a:spcPts val="0"/>
              </a:spcBef>
              <a:spcAft>
                <a:spcPts val="0"/>
              </a:spcAft>
              <a:buNone/>
            </a:pPr>
            <a:r>
              <a:rPr lang="en" sz="1200"/>
              <a:t>The pairs commit for the academic year to meet regularly at their convenience.</a:t>
            </a:r>
            <a:endParaRPr sz="1200"/>
          </a:p>
        </p:txBody>
      </p:sp>
      <p:grpSp>
        <p:nvGrpSpPr>
          <p:cNvPr id="136" name="Google Shape;136;p20"/>
          <p:cNvGrpSpPr/>
          <p:nvPr/>
        </p:nvGrpSpPr>
        <p:grpSpPr>
          <a:xfrm>
            <a:off x="7085400" y="1366425"/>
            <a:ext cx="1644300" cy="1644300"/>
            <a:chOff x="7085400" y="1351550"/>
            <a:chExt cx="1644300" cy="1644300"/>
          </a:xfrm>
        </p:grpSpPr>
        <p:sp>
          <p:nvSpPr>
            <p:cNvPr id="137" name="Google Shape;137;p20"/>
            <p:cNvSpPr/>
            <p:nvPr/>
          </p:nvSpPr>
          <p:spPr>
            <a:xfrm>
              <a:off x="7085400" y="1351550"/>
              <a:ext cx="1644300" cy="1644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Cartoonish illustration of a man in a blue shirt" id="138" name="Google Shape;138;p20"/>
            <p:cNvPicPr preferRelativeResize="0"/>
            <p:nvPr/>
          </p:nvPicPr>
          <p:blipFill>
            <a:blip r:embed="rId6">
              <a:alphaModFix/>
            </a:blip>
            <a:stretch>
              <a:fillRect/>
            </a:stretch>
          </p:blipFill>
          <p:spPr>
            <a:xfrm flipH="1">
              <a:off x="7085400" y="1351550"/>
              <a:ext cx="1644300" cy="1644300"/>
            </a:xfrm>
            <a:prstGeom prst="ellipse">
              <a:avLst/>
            </a:prstGeom>
            <a:noFill/>
            <a:ln>
              <a:noFill/>
            </a:ln>
          </p:spPr>
        </p:pic>
      </p:grpSp>
      <p:cxnSp>
        <p:nvCxnSpPr>
          <p:cNvPr id="139" name="Google Shape;139;p20"/>
          <p:cNvCxnSpPr/>
          <p:nvPr/>
        </p:nvCxnSpPr>
        <p:spPr>
          <a:xfrm>
            <a:off x="7747050" y="3010723"/>
            <a:ext cx="270900" cy="0"/>
          </a:xfrm>
          <a:prstGeom prst="straightConnector1">
            <a:avLst/>
          </a:prstGeom>
          <a:noFill/>
          <a:ln cap="flat" cmpd="sng" w="9525">
            <a:solidFill>
              <a:schemeClr val="lt2"/>
            </a:solidFill>
            <a:prstDash val="solid"/>
            <a:round/>
            <a:headEnd len="sm" w="sm" type="none"/>
            <a:tailEnd len="sm" w="sm" type="none"/>
          </a:ln>
        </p:spPr>
      </p:cxnSp>
      <p:sp>
        <p:nvSpPr>
          <p:cNvPr id="140" name="Google Shape;140;p20"/>
          <p:cNvSpPr txBox="1"/>
          <p:nvPr>
            <p:ph idx="4294967295" type="body"/>
          </p:nvPr>
        </p:nvSpPr>
        <p:spPr>
          <a:xfrm>
            <a:off x="6793800" y="3108900"/>
            <a:ext cx="2177400" cy="870900"/>
          </a:xfrm>
          <a:prstGeom prst="rect">
            <a:avLst/>
          </a:prstGeom>
        </p:spPr>
        <p:txBody>
          <a:bodyPr anchorCtr="0" anchor="ctr" bIns="91425" lIns="91425" spcFirstLastPara="1" rIns="91425" wrap="square" tIns="91425">
            <a:normAutofit fontScale="92500" lnSpcReduction="20000"/>
          </a:bodyPr>
          <a:lstStyle/>
          <a:p>
            <a:pPr indent="0" lvl="0" marL="0" rtl="0" algn="ctr">
              <a:spcBef>
                <a:spcPts val="0"/>
              </a:spcBef>
              <a:spcAft>
                <a:spcPts val="0"/>
              </a:spcAft>
              <a:buNone/>
            </a:pPr>
            <a:r>
              <a:rPr lang="en" sz="1200"/>
              <a:t>P</a:t>
            </a:r>
            <a:r>
              <a:rPr lang="en" sz="1200"/>
              <a:t>romoting participant interactions through events (career workshops, panels, socials...) each quarter.</a:t>
            </a:r>
            <a:endParaRPr sz="1200"/>
          </a:p>
        </p:txBody>
      </p:sp>
      <p:sp>
        <p:nvSpPr>
          <p:cNvPr id="141" name="Google Shape;141;p20"/>
          <p:cNvSpPr txBox="1"/>
          <p:nvPr>
            <p:ph idx="4294967295" type="body"/>
          </p:nvPr>
        </p:nvSpPr>
        <p:spPr>
          <a:xfrm>
            <a:off x="2374550" y="3108925"/>
            <a:ext cx="2177400" cy="870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1200"/>
              <a:t>No prior experience needed. Training will be provided to mentors.</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1"/>
          <p:cNvSpPr txBox="1"/>
          <p:nvPr>
            <p:ph type="title"/>
          </p:nvPr>
        </p:nvSpPr>
        <p:spPr>
          <a:xfrm>
            <a:off x="887100" y="313900"/>
            <a:ext cx="3423600" cy="2401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Diversity </a:t>
            </a:r>
            <a:endParaRPr/>
          </a:p>
          <a:p>
            <a:pPr indent="0" lvl="0" marL="0" rtl="0" algn="ctr">
              <a:spcBef>
                <a:spcPts val="0"/>
              </a:spcBef>
              <a:spcAft>
                <a:spcPts val="0"/>
              </a:spcAft>
              <a:buNone/>
            </a:pPr>
            <a:r>
              <a:rPr lang="en"/>
              <a:t>and </a:t>
            </a:r>
            <a:endParaRPr/>
          </a:p>
          <a:p>
            <a:pPr indent="0" lvl="0" marL="0" rtl="0" algn="ctr">
              <a:spcBef>
                <a:spcPts val="0"/>
              </a:spcBef>
              <a:spcAft>
                <a:spcPts val="0"/>
              </a:spcAft>
              <a:buNone/>
            </a:pPr>
            <a:r>
              <a:rPr lang="en"/>
              <a:t>Climate Initiatives </a:t>
            </a:r>
            <a:endParaRPr/>
          </a:p>
        </p:txBody>
      </p:sp>
      <p:sp>
        <p:nvSpPr>
          <p:cNvPr id="147" name="Google Shape;147;p21"/>
          <p:cNvSpPr txBox="1"/>
          <p:nvPr>
            <p:ph idx="1" type="subTitle"/>
          </p:nvPr>
        </p:nvSpPr>
        <p:spPr>
          <a:xfrm>
            <a:off x="887100" y="2715400"/>
            <a:ext cx="3423600" cy="17040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i="1" lang="en" sz="1900"/>
              <a:t>of the </a:t>
            </a:r>
            <a:endParaRPr i="1" sz="1900"/>
          </a:p>
          <a:p>
            <a:pPr indent="0" lvl="0" marL="0" rtl="0" algn="ctr">
              <a:spcBef>
                <a:spcPts val="0"/>
              </a:spcBef>
              <a:spcAft>
                <a:spcPts val="0"/>
              </a:spcAft>
              <a:buNone/>
            </a:pPr>
            <a:r>
              <a:rPr lang="en"/>
              <a:t>Physics Department </a:t>
            </a:r>
            <a:endParaRPr/>
          </a:p>
          <a:p>
            <a:pPr indent="0" lvl="0" marL="0" rtl="0" algn="ctr">
              <a:spcBef>
                <a:spcPts val="0"/>
              </a:spcBef>
              <a:spcAft>
                <a:spcPts val="0"/>
              </a:spcAft>
              <a:buNone/>
            </a:pPr>
            <a:r>
              <a:rPr i="1" lang="en" sz="1900"/>
              <a:t>at the </a:t>
            </a:r>
            <a:endParaRPr i="1" sz="1900"/>
          </a:p>
          <a:p>
            <a:pPr indent="0" lvl="0" marL="0" rtl="0" algn="ctr">
              <a:spcBef>
                <a:spcPts val="0"/>
              </a:spcBef>
              <a:spcAft>
                <a:spcPts val="0"/>
              </a:spcAft>
              <a:buNone/>
            </a:pPr>
            <a:r>
              <a:rPr lang="en"/>
              <a:t>University of California Santa Cruz</a:t>
            </a:r>
            <a:endParaRPr/>
          </a:p>
        </p:txBody>
      </p:sp>
      <p:sp>
        <p:nvSpPr>
          <p:cNvPr id="148" name="Google Shape;148;p21"/>
          <p:cNvSpPr txBox="1"/>
          <p:nvPr>
            <p:ph idx="2" type="body"/>
          </p:nvPr>
        </p:nvSpPr>
        <p:spPr>
          <a:xfrm>
            <a:off x="4939500" y="398050"/>
            <a:ext cx="3837000" cy="41445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sz="1100"/>
              <a:t>The Department of Physics and Department of Astronomy &amp; Astrophysics are fully committed to and supportive of the University of California's Diversity Statement.</a:t>
            </a:r>
            <a:endParaRPr sz="1100"/>
          </a:p>
          <a:p>
            <a:pPr indent="0" lvl="0" marL="0" rtl="0" algn="ctr">
              <a:spcBef>
                <a:spcPts val="0"/>
              </a:spcBef>
              <a:spcAft>
                <a:spcPts val="0"/>
              </a:spcAft>
              <a:buNone/>
            </a:pPr>
            <a:r>
              <a:rPr lang="en" sz="1300">
                <a:latin typeface="Dancing Script"/>
                <a:ea typeface="Dancing Script"/>
                <a:cs typeface="Dancing Script"/>
                <a:sym typeface="Dancing Script"/>
              </a:rPr>
              <a:t>“As a community, we acknowledge the richness of commonalities and differences we share, the intrinsic worth of all who work and study here, and that physics education is enhanced by investigation of and reflection upon multiple perspectives. We also aspire to create respect for and appreciation of all persons as a key characteristic of our campus community and to achieve an environment that welcomes and supports diversity as well as ensuring full educational opportunities for all who teach and learn here. This work is essential to furthering the widely shared purposes of maintaining our premier status, noted for its excellence, richness and vibrancy. We are thus deeply committed to ensuring the continued diversity of our campus and will do whatever we can, legally and appropriately, to preserve and expand the diverse nature of our community.”</a:t>
            </a:r>
            <a:endParaRPr sz="1400"/>
          </a:p>
          <a:p>
            <a:pPr indent="0" lvl="0" marL="0" rtl="0" algn="ctr">
              <a:spcBef>
                <a:spcPts val="1000"/>
              </a:spcBef>
              <a:spcAft>
                <a:spcPts val="0"/>
              </a:spcAft>
              <a:buNone/>
            </a:pPr>
            <a:r>
              <a:rPr lang="en" sz="1400"/>
              <a:t>physics.ucsc.edu/about/diversity</a:t>
            </a:r>
            <a:endParaRPr sz="1400"/>
          </a:p>
        </p:txBody>
      </p:sp>
      <p:grpSp>
        <p:nvGrpSpPr>
          <p:cNvPr id="149" name="Google Shape;149;p21"/>
          <p:cNvGrpSpPr/>
          <p:nvPr/>
        </p:nvGrpSpPr>
        <p:grpSpPr>
          <a:xfrm>
            <a:off x="265507" y="897905"/>
            <a:ext cx="1233485" cy="1233485"/>
            <a:chOff x="1700550" y="1498632"/>
            <a:chExt cx="1053900" cy="1053900"/>
          </a:xfrm>
        </p:grpSpPr>
        <p:sp>
          <p:nvSpPr>
            <p:cNvPr id="150" name="Google Shape;150;p21"/>
            <p:cNvSpPr/>
            <p:nvPr/>
          </p:nvSpPr>
          <p:spPr>
            <a:xfrm>
              <a:off x="1700550" y="1498632"/>
              <a:ext cx="1053900" cy="10539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1956450" y="1729405"/>
              <a:ext cx="542100" cy="515400"/>
            </a:xfrm>
            <a:prstGeom prst="star5">
              <a:avLst>
                <a:gd fmla="val 19098" name="adj"/>
                <a:gd fmla="val 105146" name="hf"/>
                <a:gd fmla="val 110557" name="vf"/>
              </a:avLst>
            </a:prstGeom>
            <a:solidFill>
              <a:srgbClr val="D1E6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